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8" r:id="rId2"/>
    <p:sldId id="260" r:id="rId3"/>
    <p:sldId id="261" r:id="rId4"/>
    <p:sldId id="295" r:id="rId5"/>
    <p:sldId id="293" r:id="rId6"/>
    <p:sldId id="294" r:id="rId7"/>
    <p:sldId id="262" r:id="rId8"/>
    <p:sldId id="282" r:id="rId9"/>
    <p:sldId id="281" r:id="rId10"/>
    <p:sldId id="280" r:id="rId11"/>
    <p:sldId id="263" r:id="rId12"/>
    <p:sldId id="283" r:id="rId13"/>
    <p:sldId id="286" r:id="rId14"/>
    <p:sldId id="287" r:id="rId15"/>
    <p:sldId id="278" r:id="rId16"/>
    <p:sldId id="273" r:id="rId17"/>
    <p:sldId id="277" r:id="rId18"/>
    <p:sldId id="276" r:id="rId19"/>
    <p:sldId id="275" r:id="rId20"/>
    <p:sldId id="269" r:id="rId21"/>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94660"/>
  </p:normalViewPr>
  <p:slideViewPr>
    <p:cSldViewPr snapToGrid="0">
      <p:cViewPr varScale="1">
        <p:scale>
          <a:sx n="102" d="100"/>
          <a:sy n="102" d="100"/>
        </p:scale>
        <p:origin x="272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1356" y="1237197"/>
            <a:ext cx="9089103" cy="2631887"/>
          </a:xfrm>
        </p:spPr>
        <p:txBody>
          <a:bodyPr anchor="b">
            <a:normAutofit/>
          </a:bodyPr>
          <a:lstStyle>
            <a:lvl1pPr algn="ctr">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801356" y="3970580"/>
            <a:ext cx="9089103"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6873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01366" y="4728240"/>
            <a:ext cx="9091868" cy="903187"/>
          </a:xfrm>
        </p:spPr>
        <p:txBody>
          <a:bodyPr anchor="b">
            <a:normAutofit/>
          </a:bodyPr>
          <a:lstStyle>
            <a:lvl1pPr>
              <a:defRPr sz="3086"/>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01366" y="684893"/>
            <a:ext cx="9091868" cy="372553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6" y="5631427"/>
            <a:ext cx="9090495" cy="752299"/>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4297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01355" y="671973"/>
            <a:ext cx="9079765" cy="3775273"/>
          </a:xfrm>
        </p:spPr>
        <p:txBody>
          <a:bodyPr anchor="ctr"/>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7" y="4635035"/>
            <a:ext cx="9079764" cy="1755090"/>
          </a:xfrm>
        </p:spPr>
        <p:txBody>
          <a:bodyPr anchor="ct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7499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68260" y="671971"/>
            <a:ext cx="8158078" cy="3299122"/>
          </a:xfrm>
        </p:spPr>
        <p:txBody>
          <a:bodyPr anchor="ctr"/>
          <a:lstStyle>
            <a:lvl1pPr>
              <a:defRPr sz="3527"/>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508925" y="3979392"/>
            <a:ext cx="7675356" cy="470481"/>
          </a:xfrm>
        </p:spPr>
        <p:txBody>
          <a:bodyPr anchor="t">
            <a:normAutofit/>
          </a:bodyPr>
          <a:lstStyle>
            <a:lvl1pPr marL="0" indent="0" algn="r">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801354" y="4635037"/>
            <a:ext cx="9079765" cy="1748690"/>
          </a:xfrm>
        </p:spPr>
        <p:txBody>
          <a:bodyPr anchor="ctr">
            <a:normAutofit/>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0" name="TextBox 9"/>
          <p:cNvSpPr txBox="1"/>
          <p:nvPr/>
        </p:nvSpPr>
        <p:spPr>
          <a:xfrm>
            <a:off x="590768" y="707410"/>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14" name="TextBox 13"/>
          <p:cNvSpPr txBox="1"/>
          <p:nvPr/>
        </p:nvSpPr>
        <p:spPr>
          <a:xfrm>
            <a:off x="9291869" y="3387828"/>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18" dirty="0">
                <a:solidFill>
                  <a:schemeClr val="tx1"/>
                </a:solidFill>
                <a:effectLst/>
              </a:rPr>
              <a:t>”</a:t>
            </a:r>
          </a:p>
        </p:txBody>
      </p:sp>
    </p:spTree>
    <p:extLst>
      <p:ext uri="{BB962C8B-B14F-4D97-AF65-F5344CB8AC3E}">
        <p14:creationId xmlns:p14="http://schemas.microsoft.com/office/powerpoint/2010/main" val="3527159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01366" y="2344561"/>
            <a:ext cx="9081137" cy="2768833"/>
          </a:xfrm>
        </p:spPr>
        <p:txBody>
          <a:bodyPr anchor="b"/>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5" y="5126377"/>
            <a:ext cx="9079765" cy="1257349"/>
          </a:xfrm>
        </p:spPr>
        <p:txBody>
          <a:bodyPr anchor="t"/>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29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801354" y="671973"/>
            <a:ext cx="9079765" cy="146118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801356" y="2301987"/>
            <a:ext cx="2893030" cy="907541"/>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801356" y="3209526"/>
            <a:ext cx="2893030"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3897950" y="2301986"/>
            <a:ext cx="2892681"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3897950" y="3209526"/>
            <a:ext cx="2893789"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6992209" y="2301986"/>
            <a:ext cx="2886238"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6994882" y="3209526"/>
            <a:ext cx="2886238"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27583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801355" y="671973"/>
            <a:ext cx="9079765" cy="146118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801356" y="4397296"/>
            <a:ext cx="2893029"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57650" y="2306302"/>
            <a:ext cx="2578287"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801356" y="5032518"/>
            <a:ext cx="2893029"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3896042" y="4397296"/>
            <a:ext cx="2893053"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006796" y="2306302"/>
            <a:ext cx="2569933"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894854" y="5032517"/>
            <a:ext cx="2894240"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6992319" y="4397296"/>
            <a:ext cx="2885088"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149628" y="2306302"/>
            <a:ext cx="257132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6992208" y="5032519"/>
            <a:ext cx="2888911" cy="1351206"/>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16008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829602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671971"/>
            <a:ext cx="2229791" cy="5711756"/>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01356" y="671971"/>
            <a:ext cx="6716326"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119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93389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77990" y="724472"/>
            <a:ext cx="8535834" cy="3144614"/>
          </a:xfrm>
        </p:spPr>
        <p:txBody>
          <a:bodyPr anchor="b">
            <a:normAutofit/>
          </a:bodyPr>
          <a:lstStyle>
            <a:lvl1pPr>
              <a:defRPr sz="374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77990" y="3970582"/>
            <a:ext cx="8535834" cy="1653678"/>
          </a:xfrm>
        </p:spPr>
        <p:txBody>
          <a:bodyPr/>
          <a:lstStyle>
            <a:lvl1pPr marL="0" indent="0" algn="ctr">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39281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2023"/>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01356" y="2301986"/>
            <a:ext cx="4477726"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3785" y="2301986"/>
            <a:ext cx="4467335"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8829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70382" y="2301986"/>
            <a:ext cx="4209756"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801355" y="3210197"/>
            <a:ext cx="4478782"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81757" y="2301986"/>
            <a:ext cx="4199363"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5412730" y="3210197"/>
            <a:ext cx="4468390"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3831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3794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2241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4366" y="671971"/>
            <a:ext cx="3448388" cy="2603888"/>
          </a:xfrm>
        </p:spPr>
        <p:txBody>
          <a:bodyPr anchor="b">
            <a:normAutofit/>
          </a:bodyPr>
          <a:lstStyle>
            <a:lvl1pPr>
              <a:defRPr sz="3086"/>
            </a:lvl1pPr>
          </a:lstStyle>
          <a:p>
            <a:r>
              <a:rPr lang="ja-JP" altLang="en-US"/>
              <a:t>マスター タイトルの書式設定</a:t>
            </a:r>
            <a:endParaRPr lang="en-US" dirty="0"/>
          </a:p>
        </p:txBody>
      </p:sp>
      <p:sp>
        <p:nvSpPr>
          <p:cNvPr id="3" name="Content Placeholder 2"/>
          <p:cNvSpPr>
            <a:spLocks noGrp="1"/>
          </p:cNvSpPr>
          <p:nvPr>
            <p:ph idx="1"/>
          </p:nvPr>
        </p:nvSpPr>
        <p:spPr>
          <a:xfrm>
            <a:off x="4453225" y="671971"/>
            <a:ext cx="5427895" cy="571175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04366" y="3275861"/>
            <a:ext cx="3448388" cy="3107865"/>
          </a:xfrm>
        </p:spPr>
        <p:txBody>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00354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04367" y="671971"/>
            <a:ext cx="4873057" cy="2603888"/>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138593" y="836526"/>
            <a:ext cx="3469154" cy="538264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5" y="3275859"/>
            <a:ext cx="4877312" cy="3107866"/>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8058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1357" y="671973"/>
            <a:ext cx="9079764" cy="146202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01355" y="2310522"/>
            <a:ext cx="9079765" cy="407320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733892" y="6485223"/>
            <a:ext cx="2405658"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EFB48BE-D444-4AA4-A2AB-2E35F8924030}" type="datetimeFigureOut">
              <a:rPr kumimoji="1" lang="ja-JP" altLang="en-US" smtClean="0"/>
              <a:t>2024/5/21</a:t>
            </a:fld>
            <a:endParaRPr kumimoji="1" lang="ja-JP" altLang="en-US"/>
          </a:p>
        </p:txBody>
      </p:sp>
      <p:sp>
        <p:nvSpPr>
          <p:cNvPr id="5" name="Footer Placeholder 4"/>
          <p:cNvSpPr>
            <a:spLocks noGrp="1"/>
          </p:cNvSpPr>
          <p:nvPr>
            <p:ph type="ftr" sz="quarter" idx="3"/>
          </p:nvPr>
        </p:nvSpPr>
        <p:spPr>
          <a:xfrm>
            <a:off x="801356" y="6485223"/>
            <a:ext cx="5851790" cy="402483"/>
          </a:xfrm>
          <a:prstGeom prst="rect">
            <a:avLst/>
          </a:prstGeom>
        </p:spPr>
        <p:txBody>
          <a:bodyPr vert="horz" lIns="91440" tIns="45720" rIns="91440" bIns="45720" rtlCol="0" anchor="ctr"/>
          <a:lstStyle>
            <a:lvl1pPr algn="l">
              <a:defRPr sz="11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220297" y="6485223"/>
            <a:ext cx="660824"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5870359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1007943" rtl="0" eaLnBrk="1" latinLnBrk="0" hangingPunct="1">
        <a:lnSpc>
          <a:spcPct val="90000"/>
        </a:lnSpc>
        <a:spcBef>
          <a:spcPct val="0"/>
        </a:spcBef>
        <a:buNone/>
        <a:defRPr kumimoji="1" sz="3748"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51986" indent="-251986" algn="l" defTabSz="1007943" rtl="0" eaLnBrk="1" latinLnBrk="0" hangingPunct="1">
        <a:lnSpc>
          <a:spcPct val="120000"/>
        </a:lnSpc>
        <a:spcBef>
          <a:spcPts val="1102"/>
        </a:spcBef>
        <a:buFont typeface="Arial" panose="020B0604020202020204" pitchFamily="34" charset="0"/>
        <a:buChar char="•"/>
        <a:defRPr kumimoji="1" sz="2205" kern="1200">
          <a:solidFill>
            <a:schemeClr val="tx1"/>
          </a:solidFill>
          <a:effectLst>
            <a:outerShdw blurRad="50800" dist="38100" dir="2700000" algn="tl" rotWithShape="0">
              <a:srgbClr val="000000">
                <a:alpha val="48000"/>
              </a:srgbClr>
            </a:outerShdw>
          </a:effectLst>
          <a:latin typeface="+mn-lt"/>
          <a:ea typeface="+mn-ea"/>
          <a:cs typeface="+mn-cs"/>
        </a:defRPr>
      </a:lvl1pPr>
      <a:lvl2pPr marL="755957" indent="-251986" algn="l" defTabSz="1007943" rtl="0" eaLnBrk="1" latinLnBrk="0" hangingPunct="1">
        <a:lnSpc>
          <a:spcPct val="120000"/>
        </a:lnSpc>
        <a:spcBef>
          <a:spcPts val="551"/>
        </a:spcBef>
        <a:buFont typeface="Arial" panose="020B0604020202020204" pitchFamily="34" charset="0"/>
        <a:buChar char="•"/>
        <a:defRPr kumimoji="1" sz="1984" kern="1200">
          <a:solidFill>
            <a:schemeClr val="tx1"/>
          </a:solidFill>
          <a:effectLst>
            <a:outerShdw blurRad="50800" dist="38100" dir="2700000" algn="tl" rotWithShape="0">
              <a:srgbClr val="000000">
                <a:alpha val="48000"/>
              </a:srgbClr>
            </a:outerShdw>
          </a:effectLst>
          <a:latin typeface="+mn-lt"/>
          <a:ea typeface="+mn-ea"/>
          <a:cs typeface="+mn-cs"/>
        </a:defRPr>
      </a:lvl2pPr>
      <a:lvl3pPr marL="1259929" indent="-251986" algn="l" defTabSz="1007943" rtl="0" eaLnBrk="1" latinLnBrk="0" hangingPunct="1">
        <a:lnSpc>
          <a:spcPct val="120000"/>
        </a:lnSpc>
        <a:spcBef>
          <a:spcPts val="551"/>
        </a:spcBef>
        <a:buFont typeface="Arial" panose="020B0604020202020204" pitchFamily="34" charset="0"/>
        <a:buChar char="•"/>
        <a:defRPr kumimoji="1" sz="1764" kern="1200">
          <a:solidFill>
            <a:schemeClr val="tx1"/>
          </a:solidFill>
          <a:effectLst>
            <a:outerShdw blurRad="50800" dist="38100" dir="2700000" algn="tl" rotWithShape="0">
              <a:srgbClr val="000000">
                <a:alpha val="48000"/>
              </a:srgbClr>
            </a:outerShdw>
          </a:effectLst>
          <a:latin typeface="+mn-lt"/>
          <a:ea typeface="+mn-ea"/>
          <a:cs typeface="+mn-cs"/>
        </a:defRPr>
      </a:lvl3pPr>
      <a:lvl4pPr marL="1763900" indent="-251986" algn="l" defTabSz="1007943" rtl="0" eaLnBrk="1" latinLnBrk="0" hangingPunct="1">
        <a:lnSpc>
          <a:spcPct val="120000"/>
        </a:lnSpc>
        <a:spcBef>
          <a:spcPts val="551"/>
        </a:spcBef>
        <a:buFont typeface="Arial" panose="020B0604020202020204" pitchFamily="34" charset="0"/>
        <a:buChar char="•"/>
        <a:defRPr kumimoji="1" sz="1543" kern="1200">
          <a:solidFill>
            <a:schemeClr val="tx1"/>
          </a:solidFill>
          <a:effectLst>
            <a:outerShdw blurRad="50800" dist="38100" dir="2700000" algn="tl" rotWithShape="0">
              <a:srgbClr val="000000">
                <a:alpha val="48000"/>
              </a:srgbClr>
            </a:outerShdw>
          </a:effectLst>
          <a:latin typeface="+mn-lt"/>
          <a:ea typeface="+mn-ea"/>
          <a:cs typeface="+mn-cs"/>
        </a:defRPr>
      </a:lvl4pPr>
      <a:lvl5pPr marL="2267872"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5pPr>
      <a:lvl6pPr marL="2771844"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6pPr>
      <a:lvl7pPr marL="3275815"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7pPr>
      <a:lvl8pPr marL="3779787"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8pPr>
      <a:lvl9pPr marL="4283758"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9.sv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797641" y="1384459"/>
            <a:ext cx="7789312"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出身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：福岡情報</a:t>
            </a:r>
            <a:r>
              <a:rPr kumimoji="1" lang="en-US" altLang="ja-JP" sz="2800" dirty="0">
                <a:latin typeface="メイリオ" panose="020B0604030504040204" pitchFamily="50" charset="-128"/>
                <a:ea typeface="メイリオ" panose="020B0604030504040204" pitchFamily="50" charset="-128"/>
              </a:rPr>
              <a:t>IT</a:t>
            </a:r>
            <a:r>
              <a:rPr kumimoji="1" lang="ja-JP" altLang="en-US" sz="2800" dirty="0">
                <a:latin typeface="メイリオ" panose="020B0604030504040204" pitchFamily="50" charset="-128"/>
                <a:ea typeface="メイリオ" panose="020B0604030504040204" pitchFamily="50" charset="-128"/>
              </a:rPr>
              <a:t>クリエイター専門学校</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YouTube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https://x.gd/72NIL</a:t>
            </a:r>
          </a:p>
          <a:p>
            <a:r>
              <a:rPr kumimoji="1" lang="ja-JP" altLang="en-US" sz="2800" dirty="0">
                <a:latin typeface="メイリオ" panose="020B0604030504040204" pitchFamily="50" charset="-128"/>
                <a:ea typeface="メイリオ" panose="020B0604030504040204" pitchFamily="50" charset="-128"/>
              </a:rPr>
              <a:t>趣味、特技</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：ピアノ演奏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ゲーム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797641" y="4217787"/>
            <a:ext cx="3331361"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年半</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HLSL			</a:t>
            </a:r>
            <a:r>
              <a:rPr kumimoji="1" lang="ja-JP" altLang="en-US" sz="2800" dirty="0">
                <a:latin typeface="メイリオ" panose="020B0604030504040204" pitchFamily="50" charset="-128"/>
                <a:ea typeface="メイリオ" panose="020B0604030504040204" pitchFamily="50" charset="-128"/>
              </a:rPr>
              <a:t>：半年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SQL			</a:t>
            </a:r>
            <a:r>
              <a:rPr kumimoji="1" lang="ja-JP" altLang="en-US" sz="2800" dirty="0">
                <a:latin typeface="メイリオ" panose="020B0604030504040204" pitchFamily="50" charset="-128"/>
                <a:ea typeface="メイリオ" panose="020B0604030504040204" pitchFamily="50" charset="-128"/>
              </a:rPr>
              <a:t>：半年</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：半年</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814" y="4056117"/>
            <a:ext cx="4402320" cy="3301739"/>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02166" y="507891"/>
            <a:ext cx="3775393" cy="707886"/>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ポートフォリオ</a:t>
            </a:r>
            <a:endParaRPr kumimoji="1" lang="en-US" altLang="ja-JP" sz="4000" b="1"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67B4B60-0666-44E5-B23D-5188CE5CB936}"/>
              </a:ext>
            </a:extLst>
          </p:cNvPr>
          <p:cNvSpPr txBox="1"/>
          <p:nvPr/>
        </p:nvSpPr>
        <p:spPr>
          <a:xfrm>
            <a:off x="2907647" y="1044121"/>
            <a:ext cx="1981633" cy="369332"/>
          </a:xfrm>
          <a:prstGeom prst="rect">
            <a:avLst/>
          </a:prstGeom>
          <a:noFill/>
        </p:spPr>
        <p:txBody>
          <a:bodyPr wrap="none" rtlCol="0">
            <a:spAutoFit/>
          </a:bodyPr>
          <a:lstStyle/>
          <a:p>
            <a:r>
              <a:rPr kumimoji="1" lang="ja-JP" altLang="en-US" dirty="0"/>
              <a:t>はままつ　　れんと</a:t>
            </a:r>
          </a:p>
        </p:txBody>
      </p:sp>
    </p:spTree>
    <p:extLst>
      <p:ext uri="{BB962C8B-B14F-4D97-AF65-F5344CB8AC3E}">
        <p14:creationId xmlns:p14="http://schemas.microsoft.com/office/powerpoint/2010/main" val="696173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D552E9A-9473-4045-863F-D9607C5F30B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簡易クラス図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プレイヤー状態制御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250CA0F-4812-45B7-A71A-5AA12C84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954" y="1224414"/>
            <a:ext cx="7561904" cy="5436731"/>
          </a:xfrm>
          <a:prstGeom prst="rect">
            <a:avLst/>
          </a:prstGeom>
        </p:spPr>
      </p:pic>
      <p:pic>
        <p:nvPicPr>
          <p:cNvPr id="4" name="図 3">
            <a:extLst>
              <a:ext uri="{FF2B5EF4-FFF2-40B4-BE49-F238E27FC236}">
                <a16:creationId xmlns:a16="http://schemas.microsoft.com/office/drawing/2014/main" id="{071A9040-7B40-482D-B839-7CA9AB2CA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3587709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9D85B7C-1579-5943-3513-7C6470CB67CC}"/>
              </a:ext>
            </a:extLst>
          </p:cNvPr>
          <p:cNvSpPr txBox="1"/>
          <p:nvPr/>
        </p:nvSpPr>
        <p:spPr>
          <a:xfrm>
            <a:off x="686889" y="516528"/>
            <a:ext cx="630332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基本システム</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7AB667B-D591-7734-B093-62862E787D91}"/>
              </a:ext>
            </a:extLst>
          </p:cNvPr>
          <p:cNvSpPr txBox="1"/>
          <p:nvPr/>
        </p:nvSpPr>
        <p:spPr>
          <a:xfrm>
            <a:off x="686889" y="1404803"/>
            <a:ext cx="8106706" cy="113877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プレイヤーのステートパターンを流用</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前述で紹介したプレイヤーの基本システムの</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を流用し、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状態制御の管理をプレイヤーとほぼ変わらない状態にした。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9835F7A-0BBF-754F-5169-38BE09B1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3" y="3666960"/>
            <a:ext cx="4633362" cy="2423370"/>
          </a:xfrm>
          <a:prstGeom prst="rect">
            <a:avLst/>
          </a:prstGeom>
        </p:spPr>
      </p:pic>
      <p:pic>
        <p:nvPicPr>
          <p:cNvPr id="9" name="図 8" descr="テキスト&#10;&#10;自動的に生成された説明">
            <a:extLst>
              <a:ext uri="{FF2B5EF4-FFF2-40B4-BE49-F238E27FC236}">
                <a16:creationId xmlns:a16="http://schemas.microsoft.com/office/drawing/2014/main" id="{0AB12361-A292-A1CB-C169-9188C0DAD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09" y="3666960"/>
            <a:ext cx="4633362" cy="2423370"/>
          </a:xfrm>
          <a:prstGeom prst="rect">
            <a:avLst/>
          </a:prstGeom>
        </p:spPr>
      </p:pic>
      <p:sp>
        <p:nvSpPr>
          <p:cNvPr id="10" name="テキスト ボックス 9">
            <a:extLst>
              <a:ext uri="{FF2B5EF4-FFF2-40B4-BE49-F238E27FC236}">
                <a16:creationId xmlns:a16="http://schemas.microsoft.com/office/drawing/2014/main" id="{E6641603-DFBB-3FAB-F3A9-4ED06EE44793}"/>
              </a:ext>
            </a:extLst>
          </p:cNvPr>
          <p:cNvSpPr txBox="1"/>
          <p:nvPr/>
        </p:nvSpPr>
        <p:spPr>
          <a:xfrm>
            <a:off x="5478809" y="3297628"/>
            <a:ext cx="2413225"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MonsterStateIdle.cs</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AAB159-FF36-305F-C601-EABA65DCB761}"/>
              </a:ext>
            </a:extLst>
          </p:cNvPr>
          <p:cNvSpPr txBox="1"/>
          <p:nvPr/>
        </p:nvSpPr>
        <p:spPr>
          <a:xfrm>
            <a:off x="579642" y="3297628"/>
            <a:ext cx="1368773"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Monster.cs</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0BBCF7B-B055-88AA-59F1-AFC6E1128227}"/>
              </a:ext>
            </a:extLst>
          </p:cNvPr>
          <p:cNvSpPr txBox="1"/>
          <p:nvPr/>
        </p:nvSpPr>
        <p:spPr>
          <a:xfrm>
            <a:off x="1419991" y="6581482"/>
            <a:ext cx="785182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Monster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pic>
        <p:nvPicPr>
          <p:cNvPr id="13" name="図 12">
            <a:extLst>
              <a:ext uri="{FF2B5EF4-FFF2-40B4-BE49-F238E27FC236}">
                <a16:creationId xmlns:a16="http://schemas.microsoft.com/office/drawing/2014/main" id="{FCB500FE-54C5-42B2-85E4-70AA1D1C02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712062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711820"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の制御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モンスターに視野角を作成</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1507956" y="3462577"/>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2209212" y="4233874"/>
            <a:ext cx="2305990"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乗算記号 14">
            <a:extLst>
              <a:ext uri="{FF2B5EF4-FFF2-40B4-BE49-F238E27FC236}">
                <a16:creationId xmlns:a16="http://schemas.microsoft.com/office/drawing/2014/main" id="{6FFECDDC-DE42-A076-0D3A-F14A4E129581}"/>
              </a:ext>
            </a:extLst>
          </p:cNvPr>
          <p:cNvSpPr/>
          <p:nvPr/>
        </p:nvSpPr>
        <p:spPr>
          <a:xfrm>
            <a:off x="933254" y="2677212"/>
            <a:ext cx="4864231" cy="5439266"/>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025" y="5116714"/>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2651811" y="4817235"/>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3113476" y="3646294"/>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4631099"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1724893"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3154458" y="688304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9603" y="4051378"/>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5345906" y="4153188"/>
            <a:ext cx="531427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5645638" y="5280049"/>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7889186" y="5280049"/>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pic>
        <p:nvPicPr>
          <p:cNvPr id="20" name="図 19">
            <a:extLst>
              <a:ext uri="{FF2B5EF4-FFF2-40B4-BE49-F238E27FC236}">
                <a16:creationId xmlns:a16="http://schemas.microsoft.com/office/drawing/2014/main" id="{251DABA0-3B75-4456-BB7C-DD42290431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1869527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当たり判定</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161482"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モンスターにメッシュコライダーを追加</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モンスターの当たり判定はアセットの</a:t>
            </a:r>
            <a:r>
              <a:rPr kumimoji="1" lang="en-US" altLang="ja-JP" sz="2000" dirty="0" err="1">
                <a:latin typeface="メイリオ" panose="020B0604030504040204" pitchFamily="50" charset="-128"/>
                <a:ea typeface="メイリオ" panose="020B0604030504040204" pitchFamily="50" charset="-128"/>
              </a:rPr>
              <a:t>SAColliderBuilder</a:t>
            </a:r>
            <a:r>
              <a:rPr kumimoji="1" lang="ja-JP" altLang="en-US" sz="2000" dirty="0">
                <a:latin typeface="メイリオ" panose="020B0604030504040204" pitchFamily="50" charset="-128"/>
                <a:ea typeface="メイリオ" panose="020B0604030504040204" pitchFamily="50" charset="-128"/>
              </a:rPr>
              <a:t>を使用した。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モンスターに設置された当たり判定にタグを付与して肉質を管理している。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武器側でモンスターの肉質の情報を取得し、攻撃力を変化させている。</a:t>
            </a:r>
            <a:endParaRPr kumimoji="1" lang="en-US" altLang="ja-JP" sz="2000" dirty="0">
              <a:latin typeface="メイリオ" panose="020B0604030504040204" pitchFamily="50" charset="-128"/>
              <a:ea typeface="メイリオ" panose="020B0604030504040204" pitchFamily="50" charset="-128"/>
            </a:endParaRPr>
          </a:p>
        </p:txBody>
      </p:sp>
      <p:pic>
        <p:nvPicPr>
          <p:cNvPr id="7" name="グラフィックス 6" descr="ティラノサウルス レックス 単色塗りつぶし">
            <a:extLst>
              <a:ext uri="{FF2B5EF4-FFF2-40B4-BE49-F238E27FC236}">
                <a16:creationId xmlns:a16="http://schemas.microsoft.com/office/drawing/2014/main" id="{6E0FFB4D-C6D8-4A6F-A072-C3EA00242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5906" y="3031742"/>
            <a:ext cx="3527781" cy="3527781"/>
          </a:xfrm>
          <a:prstGeom prst="rect">
            <a:avLst/>
          </a:prstGeom>
        </p:spPr>
      </p:pic>
      <p:pic>
        <p:nvPicPr>
          <p:cNvPr id="9" name="グラフィックス 8" descr="線矢印: 直線 単色塗りつぶし">
            <a:extLst>
              <a:ext uri="{FF2B5EF4-FFF2-40B4-BE49-F238E27FC236}">
                <a16:creationId xmlns:a16="http://schemas.microsoft.com/office/drawing/2014/main" id="{87AAF9E0-EB08-4919-B73E-3B2C40F33B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834756" y="3635523"/>
            <a:ext cx="1293426" cy="1293426"/>
          </a:xfrm>
          <a:prstGeom prst="rect">
            <a:avLst/>
          </a:prstGeom>
        </p:spPr>
      </p:pic>
      <p:sp>
        <p:nvSpPr>
          <p:cNvPr id="10" name="テキスト ボックス 9">
            <a:extLst>
              <a:ext uri="{FF2B5EF4-FFF2-40B4-BE49-F238E27FC236}">
                <a16:creationId xmlns:a16="http://schemas.microsoft.com/office/drawing/2014/main" id="{DF3C6D35-FF8F-4CB0-A6F9-4A78DB26A31D}"/>
              </a:ext>
            </a:extLst>
          </p:cNvPr>
          <p:cNvSpPr txBox="1"/>
          <p:nvPr/>
        </p:nvSpPr>
        <p:spPr>
          <a:xfrm>
            <a:off x="4069920" y="3635523"/>
            <a:ext cx="823096"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攻撃</a:t>
            </a:r>
          </a:p>
        </p:txBody>
      </p:sp>
      <p:sp>
        <p:nvSpPr>
          <p:cNvPr id="11" name="楕円 10">
            <a:extLst>
              <a:ext uri="{FF2B5EF4-FFF2-40B4-BE49-F238E27FC236}">
                <a16:creationId xmlns:a16="http://schemas.microsoft.com/office/drawing/2014/main" id="{B8383A47-BE77-40C4-A96A-1D78AB8DE327}"/>
              </a:ext>
            </a:extLst>
          </p:cNvPr>
          <p:cNvSpPr/>
          <p:nvPr/>
        </p:nvSpPr>
        <p:spPr>
          <a:xfrm>
            <a:off x="5110740" y="3533667"/>
            <a:ext cx="1949936" cy="1293427"/>
          </a:xfrm>
          <a:prstGeom prst="ellipse">
            <a:avLst/>
          </a:prstGeom>
          <a:noFill/>
          <a:ln w="381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4C7BCA-B6F7-4D81-B727-C94B510B44A2}"/>
              </a:ext>
            </a:extLst>
          </p:cNvPr>
          <p:cNvSpPr txBox="1"/>
          <p:nvPr/>
        </p:nvSpPr>
        <p:spPr>
          <a:xfrm>
            <a:off x="4466961" y="6036303"/>
            <a:ext cx="761362" cy="523220"/>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Tail</a:t>
            </a:r>
            <a:endParaRPr kumimoji="1" lang="ja-JP" altLang="en-US" sz="2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D4009736-B315-47B5-A204-CFAA2D212480}"/>
              </a:ext>
            </a:extLst>
          </p:cNvPr>
          <p:cNvSpPr txBox="1"/>
          <p:nvPr/>
        </p:nvSpPr>
        <p:spPr>
          <a:xfrm>
            <a:off x="1122158" y="3670700"/>
            <a:ext cx="226215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部位のタグを取得前</a:t>
            </a:r>
          </a:p>
        </p:txBody>
      </p:sp>
      <p:pic>
        <p:nvPicPr>
          <p:cNvPr id="26" name="グラフィックス 25" descr="線矢印: 時計回りの曲線 単色塗りつぶし">
            <a:extLst>
              <a:ext uri="{FF2B5EF4-FFF2-40B4-BE49-F238E27FC236}">
                <a16:creationId xmlns:a16="http://schemas.microsoft.com/office/drawing/2014/main" id="{170FD526-90D4-45F5-9630-A291CBC11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058434" y="4699968"/>
            <a:ext cx="1466264" cy="1466264"/>
          </a:xfrm>
          <a:prstGeom prst="rect">
            <a:avLst/>
          </a:prstGeom>
        </p:spPr>
      </p:pic>
      <p:sp>
        <p:nvSpPr>
          <p:cNvPr id="28" name="テキスト ボックス 27">
            <a:extLst>
              <a:ext uri="{FF2B5EF4-FFF2-40B4-BE49-F238E27FC236}">
                <a16:creationId xmlns:a16="http://schemas.microsoft.com/office/drawing/2014/main" id="{7EA44563-2DCE-41D8-A4B8-096D859F1AEF}"/>
              </a:ext>
            </a:extLst>
          </p:cNvPr>
          <p:cNvSpPr txBox="1"/>
          <p:nvPr/>
        </p:nvSpPr>
        <p:spPr>
          <a:xfrm>
            <a:off x="1491876" y="4129278"/>
            <a:ext cx="1522725"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endParaRPr kumimoji="1" lang="ja-JP" altLang="en-US" dirty="0">
              <a:latin typeface="メイリオ" panose="020B0604030504040204" pitchFamily="50" charset="-128"/>
              <a:ea typeface="メイリオ" panose="020B0604030504040204" pitchFamily="50" charset="-128"/>
            </a:endParaRPr>
          </a:p>
        </p:txBody>
      </p:sp>
      <p:pic>
        <p:nvPicPr>
          <p:cNvPr id="29" name="グラフィックス 28" descr="線矢印: 直線 単色塗りつぶし">
            <a:extLst>
              <a:ext uri="{FF2B5EF4-FFF2-40B4-BE49-F238E27FC236}">
                <a16:creationId xmlns:a16="http://schemas.microsoft.com/office/drawing/2014/main" id="{6575C817-EDDC-4A04-A799-D11ED72580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726242" y="4555704"/>
            <a:ext cx="910451" cy="910451"/>
          </a:xfrm>
          <a:prstGeom prst="rect">
            <a:avLst/>
          </a:prstGeom>
        </p:spPr>
      </p:pic>
      <p:sp>
        <p:nvSpPr>
          <p:cNvPr id="30" name="テキスト ボックス 29">
            <a:extLst>
              <a:ext uri="{FF2B5EF4-FFF2-40B4-BE49-F238E27FC236}">
                <a16:creationId xmlns:a16="http://schemas.microsoft.com/office/drawing/2014/main" id="{9D6645C5-DED9-446A-B339-177E55730A99}"/>
              </a:ext>
            </a:extLst>
          </p:cNvPr>
          <p:cNvSpPr txBox="1"/>
          <p:nvPr/>
        </p:nvSpPr>
        <p:spPr>
          <a:xfrm>
            <a:off x="1491875" y="5666971"/>
            <a:ext cx="22873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1.1;</a:t>
            </a:r>
            <a:endParaRPr kumimoji="1" lang="ja-JP" altLang="en-US"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2A9E831-ACB4-48FD-B5D0-83E965C73920}"/>
              </a:ext>
            </a:extLst>
          </p:cNvPr>
          <p:cNvSpPr txBox="1"/>
          <p:nvPr/>
        </p:nvSpPr>
        <p:spPr>
          <a:xfrm>
            <a:off x="2375887" y="4687763"/>
            <a:ext cx="1943353"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Tail</a:t>
            </a:r>
            <a:r>
              <a:rPr kumimoji="1" lang="ja-JP" altLang="en-US" dirty="0">
                <a:latin typeface="メイリオ" panose="020B0604030504040204" pitchFamily="50" charset="-128"/>
                <a:ea typeface="メイリオ" panose="020B0604030504040204" pitchFamily="50" charset="-128"/>
              </a:rPr>
              <a:t>のタグを取得</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攻撃倍率を変更</a:t>
            </a:r>
          </a:p>
        </p:txBody>
      </p:sp>
      <p:pic>
        <p:nvPicPr>
          <p:cNvPr id="15" name="図 14">
            <a:extLst>
              <a:ext uri="{FF2B5EF4-FFF2-40B4-BE49-F238E27FC236}">
                <a16:creationId xmlns:a16="http://schemas.microsoft.com/office/drawing/2014/main" id="{51C61582-1314-4F59-8F49-77204A6687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2412673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21674"/>
            <a:ext cx="5929828" cy="440120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キツネたろう二世の大冒険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2023/09/04</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2023/12/08</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バージョン管理、プレイヤーの制御、</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視点のステージ作成</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シーン管理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を使用したチーム制作の流れ</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HLSL</a:t>
            </a:r>
            <a:r>
              <a:rPr kumimoji="1" lang="ja-JP" altLang="en-US" sz="2000" dirty="0">
                <a:latin typeface="メイリオ" panose="020B0604030504040204" pitchFamily="50" charset="-128"/>
                <a:ea typeface="メイリオ" panose="020B0604030504040204" pitchFamily="50" charset="-128"/>
              </a:rPr>
              <a:t>を使ったシェーダー</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 y="1552659"/>
            <a:ext cx="4139271"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52" y="4967328"/>
            <a:ext cx="4139271"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06" y="4974109"/>
            <a:ext cx="4139272" cy="2227178"/>
          </a:xfrm>
          <a:prstGeom prst="rect">
            <a:avLst/>
          </a:prstGeom>
        </p:spPr>
      </p:pic>
      <p:sp>
        <p:nvSpPr>
          <p:cNvPr id="4" name="テキスト ボックス 3">
            <a:extLst>
              <a:ext uri="{FF2B5EF4-FFF2-40B4-BE49-F238E27FC236}">
                <a16:creationId xmlns:a16="http://schemas.microsoft.com/office/drawing/2014/main" id="{87A5CED9-5AAC-4418-9F5B-97F0EC6CC097}"/>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2794905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4530088" y="521674"/>
            <a:ext cx="5882444"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Don’t Fall</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2023/06/12</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2023/08/11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背景と</a:t>
            </a:r>
            <a:r>
              <a:rPr kumimoji="1" lang="en-US" altLang="ja-JP" sz="2000" dirty="0">
                <a:latin typeface="メイリオ" panose="020B0604030504040204" pitchFamily="50" charset="-128"/>
                <a:ea typeface="メイリオ" panose="020B0604030504040204" pitchFamily="50" charset="-128"/>
              </a:rPr>
              <a:t>3D</a:t>
            </a:r>
            <a:r>
              <a:rPr kumimoji="1" lang="ja-JP" altLang="en-US" sz="2000" dirty="0">
                <a:latin typeface="メイリオ" panose="020B0604030504040204" pitchFamily="50" charset="-128"/>
                <a:ea typeface="メイリオ" panose="020B0604030504040204" pitchFamily="50" charset="-128"/>
              </a:rPr>
              <a:t>モデル以外</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ゲーム制作の基礎知識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65" y="155025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 y="4808415"/>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792" y="4808415"/>
            <a:ext cx="3959579" cy="2229586"/>
          </a:xfrm>
          <a:prstGeom prst="rect">
            <a:avLst/>
          </a:prstGeom>
        </p:spPr>
      </p:pic>
      <p:sp>
        <p:nvSpPr>
          <p:cNvPr id="6" name="テキスト ボックス 5">
            <a:extLst>
              <a:ext uri="{FF2B5EF4-FFF2-40B4-BE49-F238E27FC236}">
                <a16:creationId xmlns:a16="http://schemas.microsoft.com/office/drawing/2014/main" id="{026D2A66-2515-4331-907A-41C436C00E13}"/>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687194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4530088" y="521674"/>
            <a:ext cx="592982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MFM</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格闘ゲーム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2023/04/17</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2023/06/09</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プログラムチーフ、バージョン管理、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一体のプレイヤーの作成</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チーム制作の基礎知識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GitHubDesktop</a:t>
            </a:r>
            <a:r>
              <a:rPr kumimoji="1" lang="ja-JP" altLang="en-US" sz="2000" dirty="0">
                <a:latin typeface="メイリオ" panose="020B0604030504040204" pitchFamily="50" charset="-128"/>
                <a:ea typeface="メイリオ" panose="020B0604030504040204" pitchFamily="50" charset="-128"/>
              </a:rPr>
              <a:t>の知識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https://github.com/fkogcc/ProjectK_2.git</a:t>
            </a: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1532401"/>
            <a:ext cx="3974632" cy="2247436"/>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7" y="4953657"/>
            <a:ext cx="3974632" cy="2247436"/>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694" y="4953657"/>
            <a:ext cx="3974632" cy="2247436"/>
          </a:xfrm>
          <a:prstGeom prst="rect">
            <a:avLst/>
          </a:prstGeom>
        </p:spPr>
      </p:pic>
      <p:sp>
        <p:nvSpPr>
          <p:cNvPr id="7" name="テキスト ボックス 6">
            <a:extLst>
              <a:ext uri="{FF2B5EF4-FFF2-40B4-BE49-F238E27FC236}">
                <a16:creationId xmlns:a16="http://schemas.microsoft.com/office/drawing/2014/main" id="{B02A833B-C379-4F46-A4EF-0668DCD3BEB6}"/>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744134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4530088" y="521674"/>
            <a:ext cx="562448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JumpLabyrinth</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パズルゲーム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2023/01/09</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2023/03/17</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グラフィック以外</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ゲームの制作の流れ</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スケジュール管理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1457922"/>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940795"/>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971" y="4940795"/>
            <a:ext cx="4123548" cy="2321914"/>
          </a:xfrm>
          <a:prstGeom prst="rect">
            <a:avLst/>
          </a:prstGeom>
        </p:spPr>
      </p:pic>
      <p:sp>
        <p:nvSpPr>
          <p:cNvPr id="7" name="テキスト ボックス 6">
            <a:extLst>
              <a:ext uri="{FF2B5EF4-FFF2-40B4-BE49-F238E27FC236}">
                <a16:creationId xmlns:a16="http://schemas.microsoft.com/office/drawing/2014/main" id="{A96171F3-A4E4-4B57-B44C-06C6E6883DF1}"/>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463498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4530088" y="521674"/>
            <a:ext cx="5160387"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ブロックを壊せ</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シミュレーションゲーム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2022/08/15</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2022/08/31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車の制御以外のプログラム全般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C#</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アセットの使用方法</a:t>
            </a:r>
            <a:endParaRPr kumimoji="1" lang="en-US" altLang="ja-JP" sz="20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7"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7" y="4932473"/>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090" y="4932472"/>
            <a:ext cx="3900331" cy="2197670"/>
          </a:xfrm>
          <a:prstGeom prst="rect">
            <a:avLst/>
          </a:prstGeom>
        </p:spPr>
      </p:pic>
      <p:sp>
        <p:nvSpPr>
          <p:cNvPr id="6" name="テキスト ボックス 5">
            <a:extLst>
              <a:ext uri="{FF2B5EF4-FFF2-40B4-BE49-F238E27FC236}">
                <a16:creationId xmlns:a16="http://schemas.microsoft.com/office/drawing/2014/main" id="{EACD02FB-B765-4E6D-9411-5FA01CE458B6}"/>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2169983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11739"/>
            <a:ext cx="4834272" cy="3170099"/>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2022/08/01</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2022/08/12</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8"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9" y="4572729"/>
            <a:ext cx="3900329" cy="2197670"/>
          </a:xfrm>
          <a:prstGeom prst="rect">
            <a:avLst/>
          </a:prstGeom>
        </p:spPr>
      </p:pic>
      <p:pic>
        <p:nvPicPr>
          <p:cNvPr id="3" name="図 2" descr="グラフィカル ユーザー インターフェイス&#10;&#10;自動的に生成された説明">
            <a:extLst>
              <a:ext uri="{FF2B5EF4-FFF2-40B4-BE49-F238E27FC236}">
                <a16:creationId xmlns:a16="http://schemas.microsoft.com/office/drawing/2014/main" id="{DD184485-EB2B-8131-AEAB-784DEBD3D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030" y="4572729"/>
            <a:ext cx="3900330" cy="2197670"/>
          </a:xfrm>
          <a:prstGeom prst="rect">
            <a:avLst/>
          </a:prstGeom>
        </p:spPr>
      </p:pic>
      <p:sp>
        <p:nvSpPr>
          <p:cNvPr id="6" name="テキスト ボックス 5">
            <a:extLst>
              <a:ext uri="{FF2B5EF4-FFF2-40B4-BE49-F238E27FC236}">
                <a16:creationId xmlns:a16="http://schemas.microsoft.com/office/drawing/2014/main" id="{099414A5-8323-4519-857F-96D1D8C56D40}"/>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4110926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B48A380C-5482-4BBF-9E9A-4086DB5FF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83" y="1059801"/>
            <a:ext cx="5669239" cy="3181746"/>
          </a:xfrm>
          <a:prstGeom prst="rect">
            <a:avLst/>
          </a:prstGeom>
        </p:spPr>
      </p:pic>
      <p:sp>
        <p:nvSpPr>
          <p:cNvPr id="9" name="テキスト ボックス 8">
            <a:extLst>
              <a:ext uri="{FF2B5EF4-FFF2-40B4-BE49-F238E27FC236}">
                <a16:creationId xmlns:a16="http://schemas.microsoft.com/office/drawing/2014/main" id="{30F1749B-632C-425E-B2C2-42BFA8A387C7}"/>
              </a:ext>
            </a:extLst>
          </p:cNvPr>
          <p:cNvSpPr txBox="1"/>
          <p:nvPr/>
        </p:nvSpPr>
        <p:spPr>
          <a:xfrm>
            <a:off x="322883" y="351915"/>
            <a:ext cx="5212068" cy="70788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作品名：</a:t>
            </a:r>
            <a:r>
              <a:rPr kumimoji="1" lang="en-US" altLang="ja-JP" sz="4000" b="1" dirty="0" err="1">
                <a:latin typeface="メイリオ" panose="020B0604030504040204" pitchFamily="50" charset="-128"/>
                <a:ea typeface="メイリオ" panose="020B0604030504040204" pitchFamily="50" charset="-128"/>
              </a:rPr>
              <a:t>DoragonHunter</a:t>
            </a:r>
            <a:endParaRPr kumimoji="1" lang="en-US" altLang="ja-JP" sz="1600" b="1"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68A5D3B5-DE8F-41DF-86ED-8922A98472F9}"/>
              </a:ext>
            </a:extLst>
          </p:cNvPr>
          <p:cNvSpPr txBox="1"/>
          <p:nvPr/>
        </p:nvSpPr>
        <p:spPr>
          <a:xfrm>
            <a:off x="6086573" y="2667957"/>
            <a:ext cx="3883371"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作品</a:t>
            </a:r>
            <a:r>
              <a:rPr kumimoji="1" lang="en-US" altLang="ja-JP" dirty="0" err="1">
                <a:latin typeface="メイリオ" panose="020B0604030504040204" pitchFamily="50" charset="-128"/>
                <a:ea typeface="メイリオ" panose="020B0604030504040204" pitchFamily="50" charset="-128"/>
              </a:rPr>
              <a:t>GitURL</a:t>
            </a:r>
            <a:r>
              <a:rPr kumimoji="1" lang="ja-JP" altLang="en-US" dirty="0">
                <a:latin typeface="メイリオ" panose="020B0604030504040204" pitchFamily="50" charset="-128"/>
                <a:ea typeface="メイリオ" panose="020B0604030504040204" pitchFamily="50" charset="-128"/>
              </a:rPr>
              <a:t>：</a:t>
            </a:r>
            <a:r>
              <a:rPr lang="en-US" altLang="ja-JP" b="0" i="0" dirty="0">
                <a:effectLst/>
                <a:latin typeface="メイリオ" panose="020B0604030504040204" pitchFamily="50" charset="-128"/>
                <a:ea typeface="メイリオ" panose="020B0604030504040204" pitchFamily="50" charset="-128"/>
              </a:rPr>
              <a:t>https://x.gd/v3Q1B</a:t>
            </a:r>
          </a:p>
        </p:txBody>
      </p:sp>
      <p:sp>
        <p:nvSpPr>
          <p:cNvPr id="11" name="テキスト ボックス 10">
            <a:extLst>
              <a:ext uri="{FF2B5EF4-FFF2-40B4-BE49-F238E27FC236}">
                <a16:creationId xmlns:a16="http://schemas.microsoft.com/office/drawing/2014/main" id="{E633F4C7-D5C0-4BC6-B1AE-02E952DA6966}"/>
              </a:ext>
            </a:extLst>
          </p:cNvPr>
          <p:cNvSpPr txBox="1"/>
          <p:nvPr/>
        </p:nvSpPr>
        <p:spPr>
          <a:xfrm>
            <a:off x="6086573" y="3037289"/>
            <a:ext cx="3936270"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紹介動画</a:t>
            </a:r>
            <a:r>
              <a:rPr kumimoji="1" lang="en-US" altLang="ja-JP" dirty="0">
                <a:latin typeface="メイリオ" panose="020B0604030504040204" pitchFamily="50" charset="-128"/>
                <a:ea typeface="メイリオ" panose="020B0604030504040204" pitchFamily="50" charset="-128"/>
              </a:rPr>
              <a:t>URL</a:t>
            </a:r>
            <a:r>
              <a:rPr kumimoji="1" lang="ja-JP" altLang="en-US" dirty="0">
                <a:latin typeface="メイリオ" panose="020B0604030504040204" pitchFamily="50" charset="-128"/>
                <a:ea typeface="メイリオ" panose="020B0604030504040204" pitchFamily="50" charset="-128"/>
              </a:rPr>
              <a:t>：</a:t>
            </a:r>
            <a:r>
              <a:rPr lang="en-US" altLang="ja-JP" b="0" i="0" dirty="0">
                <a:effectLst/>
                <a:latin typeface="メイリオ" panose="020B0604030504040204" pitchFamily="50" charset="-128"/>
                <a:ea typeface="メイリオ" panose="020B0604030504040204" pitchFamily="50" charset="-128"/>
              </a:rPr>
              <a:t>https://x.gd/SCnzI</a:t>
            </a:r>
          </a:p>
        </p:txBody>
      </p:sp>
      <p:sp>
        <p:nvSpPr>
          <p:cNvPr id="12" name="テキスト ボックス 11">
            <a:extLst>
              <a:ext uri="{FF2B5EF4-FFF2-40B4-BE49-F238E27FC236}">
                <a16:creationId xmlns:a16="http://schemas.microsoft.com/office/drawing/2014/main" id="{47C574B7-8AA7-4AF8-ADDD-171D93B732E2}"/>
              </a:ext>
            </a:extLst>
          </p:cNvPr>
          <p:cNvSpPr txBox="1"/>
          <p:nvPr/>
        </p:nvSpPr>
        <p:spPr>
          <a:xfrm>
            <a:off x="6086573" y="1535566"/>
            <a:ext cx="1712328"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制作人数：</a:t>
            </a:r>
            <a:r>
              <a:rPr kumimoji="1" lang="en-US" altLang="ja-JP" dirty="0">
                <a:latin typeface="メイリオ" panose="020B0604030504040204" pitchFamily="50" charset="-128"/>
                <a:ea typeface="メイリオ" panose="020B0604030504040204" pitchFamily="50" charset="-128"/>
              </a:rPr>
              <a:t>3</a:t>
            </a:r>
            <a:r>
              <a:rPr kumimoji="1" lang="ja-JP" altLang="en-US" dirty="0">
                <a:latin typeface="メイリオ" panose="020B0604030504040204" pitchFamily="50" charset="-128"/>
                <a:ea typeface="メイリオ" panose="020B0604030504040204" pitchFamily="50" charset="-128"/>
              </a:rPr>
              <a:t>人</a:t>
            </a:r>
            <a:endParaRPr lang="en-US" altLang="ja-JP" b="0" i="0" dirty="0">
              <a:effectLst/>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0A92EA08-C1CD-475E-A051-BF6F8A9E3C76}"/>
              </a:ext>
            </a:extLst>
          </p:cNvPr>
          <p:cNvSpPr txBox="1"/>
          <p:nvPr/>
        </p:nvSpPr>
        <p:spPr>
          <a:xfrm>
            <a:off x="6086573" y="1904898"/>
            <a:ext cx="2954655"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担当箇所：プログラム全て</a:t>
            </a:r>
            <a:endParaRPr lang="en-US" altLang="ja-JP" b="0" i="0" dirty="0">
              <a:effectLst/>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94823F43-D362-4D18-9F4A-0873C4DF3EB6}"/>
              </a:ext>
            </a:extLst>
          </p:cNvPr>
          <p:cNvSpPr txBox="1"/>
          <p:nvPr/>
        </p:nvSpPr>
        <p:spPr>
          <a:xfrm>
            <a:off x="6086573" y="2274230"/>
            <a:ext cx="2428485"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制作環境：</a:t>
            </a:r>
            <a:r>
              <a:rPr kumimoji="1" lang="en-US" altLang="ja-JP" dirty="0">
                <a:latin typeface="メイリオ" panose="020B0604030504040204" pitchFamily="50" charset="-128"/>
                <a:ea typeface="メイリオ" panose="020B0604030504040204" pitchFamily="50" charset="-128"/>
              </a:rPr>
              <a:t>C#/Unity</a:t>
            </a:r>
            <a:endParaRPr lang="en-US" altLang="ja-JP" b="0" i="0" dirty="0">
              <a:effectLst/>
              <a:latin typeface="メイリオ" panose="020B0604030504040204" pitchFamily="50" charset="-128"/>
              <a:ea typeface="メイリオ" panose="020B0604030504040204" pitchFamily="50" charset="-128"/>
            </a:endParaRPr>
          </a:p>
        </p:txBody>
      </p:sp>
      <p:pic>
        <p:nvPicPr>
          <p:cNvPr id="15" name="図 14">
            <a:extLst>
              <a:ext uri="{FF2B5EF4-FFF2-40B4-BE49-F238E27FC236}">
                <a16:creationId xmlns:a16="http://schemas.microsoft.com/office/drawing/2014/main" id="{0C7BC52B-A62C-40E5-9F20-4ECA2F5BB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
        <p:nvSpPr>
          <p:cNvPr id="16" name="テキスト ボックス 15">
            <a:extLst>
              <a:ext uri="{FF2B5EF4-FFF2-40B4-BE49-F238E27FC236}">
                <a16:creationId xmlns:a16="http://schemas.microsoft.com/office/drawing/2014/main" id="{73E72C80-3D3B-4A3E-BB65-8404D634396C}"/>
              </a:ext>
            </a:extLst>
          </p:cNvPr>
          <p:cNvSpPr txBox="1"/>
          <p:nvPr/>
        </p:nvSpPr>
        <p:spPr>
          <a:xfrm>
            <a:off x="171721" y="4381030"/>
            <a:ext cx="5256567" cy="523220"/>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a:t>
            </a:r>
            <a:r>
              <a:rPr kumimoji="1" lang="ja-JP" altLang="en-US" sz="2200" dirty="0">
                <a:latin typeface="メイリオ" panose="020B0604030504040204" pitchFamily="50" charset="-128"/>
                <a:ea typeface="メイリオ" panose="020B0604030504040204" pitchFamily="50" charset="-128"/>
              </a:rPr>
              <a:t>モンハン風</a:t>
            </a:r>
            <a:r>
              <a:rPr kumimoji="1" lang="ja-JP" altLang="en-US" sz="2800" b="1" dirty="0">
                <a:solidFill>
                  <a:srgbClr val="FF0000"/>
                </a:solidFill>
                <a:latin typeface="メイリオ" panose="020B0604030504040204" pitchFamily="50" charset="-128"/>
                <a:ea typeface="メイリオ" panose="020B0604030504040204" pitchFamily="50" charset="-128"/>
              </a:rPr>
              <a:t>狩猟</a:t>
            </a:r>
            <a:r>
              <a:rPr kumimoji="1" lang="ja-JP" altLang="en-US" sz="2200" dirty="0">
                <a:latin typeface="メイリオ" panose="020B0604030504040204" pitchFamily="50" charset="-128"/>
                <a:ea typeface="メイリオ" panose="020B0604030504040204" pitchFamily="50" charset="-128"/>
              </a:rPr>
              <a:t>アクション！</a:t>
            </a:r>
            <a:endParaRPr kumimoji="1" lang="en-US" altLang="ja-JP" sz="2200"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1DE90D91-3EB5-48E9-839E-21F7F4BF0BCC}"/>
              </a:ext>
            </a:extLst>
          </p:cNvPr>
          <p:cNvSpPr txBox="1"/>
          <p:nvPr/>
        </p:nvSpPr>
        <p:spPr>
          <a:xfrm>
            <a:off x="6086573" y="1166234"/>
            <a:ext cx="4304383" cy="369332"/>
          </a:xfrm>
          <a:prstGeom prst="rect">
            <a:avLst/>
          </a:prstGeom>
          <a:noFill/>
        </p:spPr>
        <p:txBody>
          <a:bodyPr wrap="none" rtlCol="0">
            <a:spAutoFit/>
          </a:bodyPr>
          <a:lstStyle/>
          <a:p>
            <a:r>
              <a:rPr kumimoji="1" lang="ja-JP" altLang="en-US" sz="1800" dirty="0">
                <a:latin typeface="メイリオ" panose="020B0604030504040204" pitchFamily="50" charset="-128"/>
                <a:ea typeface="メイリオ" panose="020B0604030504040204" pitchFamily="50" charset="-128"/>
              </a:rPr>
              <a:t>製作期間：</a:t>
            </a:r>
            <a:r>
              <a:rPr kumimoji="1" lang="en-US" altLang="ja-JP" sz="1800" dirty="0">
                <a:latin typeface="メイリオ" panose="020B0604030504040204" pitchFamily="50" charset="-128"/>
                <a:ea typeface="メイリオ" panose="020B0604030504040204" pitchFamily="50" charset="-128"/>
              </a:rPr>
              <a:t>2023/10/09</a:t>
            </a:r>
            <a:r>
              <a:rPr kumimoji="1" lang="ja-JP" altLang="en-US" sz="1800" dirty="0">
                <a:latin typeface="メイリオ" panose="020B0604030504040204" pitchFamily="50" charset="-128"/>
                <a:ea typeface="メイリオ" panose="020B0604030504040204" pitchFamily="50" charset="-128"/>
              </a:rPr>
              <a:t>～</a:t>
            </a:r>
            <a:r>
              <a:rPr kumimoji="1" lang="en-US" altLang="ja-JP" sz="1800" dirty="0">
                <a:latin typeface="メイリオ" panose="020B0604030504040204" pitchFamily="50" charset="-128"/>
                <a:ea typeface="メイリオ" panose="020B0604030504040204" pitchFamily="50" charset="-128"/>
              </a:rPr>
              <a:t>2024/03/31</a:t>
            </a:r>
          </a:p>
        </p:txBody>
      </p:sp>
      <p:pic>
        <p:nvPicPr>
          <p:cNvPr id="18" name="図 17">
            <a:extLst>
              <a:ext uri="{FF2B5EF4-FFF2-40B4-BE49-F238E27FC236}">
                <a16:creationId xmlns:a16="http://schemas.microsoft.com/office/drawing/2014/main" id="{136F0ABA-3AC9-4F2D-9ABB-EB815E3D02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7125" y="3971629"/>
            <a:ext cx="5238342" cy="2953471"/>
          </a:xfrm>
          <a:prstGeom prst="rect">
            <a:avLst/>
          </a:prstGeom>
        </p:spPr>
      </p:pic>
      <p:sp>
        <p:nvSpPr>
          <p:cNvPr id="19" name="テキスト ボックス 18">
            <a:extLst>
              <a:ext uri="{FF2B5EF4-FFF2-40B4-BE49-F238E27FC236}">
                <a16:creationId xmlns:a16="http://schemas.microsoft.com/office/drawing/2014/main" id="{D065FE5A-A446-4ACF-9C42-364358B470AA}"/>
              </a:ext>
            </a:extLst>
          </p:cNvPr>
          <p:cNvSpPr txBox="1"/>
          <p:nvPr/>
        </p:nvSpPr>
        <p:spPr>
          <a:xfrm>
            <a:off x="298118" y="5297535"/>
            <a:ext cx="4852610" cy="954107"/>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敵の様々な攻撃を回避しつつ</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コンボ攻撃を叩き込め！</a:t>
            </a:r>
          </a:p>
        </p:txBody>
      </p:sp>
    </p:spTree>
    <p:extLst>
      <p:ext uri="{BB962C8B-B14F-4D97-AF65-F5344CB8AC3E}">
        <p14:creationId xmlns:p14="http://schemas.microsoft.com/office/powerpoint/2010/main" val="4163678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658609" y="751851"/>
            <a:ext cx="3262432" cy="830997"/>
          </a:xfrm>
          <a:prstGeom prst="rect">
            <a:avLst/>
          </a:prstGeom>
          <a:noFill/>
        </p:spPr>
        <p:txBody>
          <a:bodyPr wrap="none" rtlCol="0">
            <a:spAutoFit/>
          </a:bodyPr>
          <a:lstStyle/>
          <a:p>
            <a:r>
              <a:rPr kumimoji="1" lang="ja-JP" altLang="en-US" sz="4800" dirty="0">
                <a:latin typeface="メイリオ" panose="020B0604030504040204" pitchFamily="50" charset="-128"/>
                <a:ea typeface="メイリオ" panose="020B0604030504040204" pitchFamily="50" charset="-128"/>
              </a:rPr>
              <a:t>今後の目標</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477634" y="2312956"/>
            <a:ext cx="10341293" cy="3624069"/>
          </a:xfrm>
          <a:prstGeom prst="rect">
            <a:avLst/>
          </a:prstGeom>
          <a:noFill/>
        </p:spPr>
        <p:txBody>
          <a:bodyPr wrap="none" rtlCol="0">
            <a:spAutoFit/>
          </a:bodyPr>
          <a:lstStyle/>
          <a:p>
            <a:pPr>
              <a:lnSpc>
                <a:spcPct val="150000"/>
              </a:lnSpc>
            </a:pPr>
            <a:r>
              <a:rPr kumimoji="1" lang="ja-JP" altLang="en-US" sz="3600" dirty="0">
                <a:latin typeface="メイリオ" panose="020B0604030504040204" pitchFamily="50" charset="-128"/>
                <a:ea typeface="メイリオ" panose="020B0604030504040204" pitchFamily="50" charset="-128"/>
              </a:rPr>
              <a:t>私はプレイアブルキャラクターの挙動制御を</a:t>
            </a:r>
            <a:endParaRPr kumimoji="1" lang="en-US" altLang="ja-JP" sz="3600" dirty="0">
              <a:latin typeface="メイリオ" panose="020B0604030504040204" pitchFamily="50" charset="-128"/>
              <a:ea typeface="メイリオ" panose="020B0604030504040204" pitchFamily="50" charset="-128"/>
            </a:endParaRPr>
          </a:p>
          <a:p>
            <a:pPr>
              <a:lnSpc>
                <a:spcPct val="150000"/>
              </a:lnSpc>
            </a:pPr>
            <a:r>
              <a:rPr kumimoji="1" lang="ja-JP" altLang="en-US" sz="3600" dirty="0">
                <a:latin typeface="メイリオ" panose="020B0604030504040204" pitchFamily="50" charset="-128"/>
                <a:ea typeface="メイリオ" panose="020B0604030504040204" pitchFamily="50" charset="-128"/>
              </a:rPr>
              <a:t>担うプログラマーになりたいと考えてる。</a:t>
            </a:r>
            <a:endParaRPr kumimoji="1" lang="en-US" altLang="ja-JP" sz="3600" dirty="0">
              <a:latin typeface="メイリオ" panose="020B0604030504040204" pitchFamily="50" charset="-128"/>
              <a:ea typeface="メイリオ" panose="020B0604030504040204" pitchFamily="50" charset="-128"/>
            </a:endParaRPr>
          </a:p>
          <a:p>
            <a:pPr>
              <a:lnSpc>
                <a:spcPct val="150000"/>
              </a:lnSpc>
            </a:pPr>
            <a:endParaRPr kumimoji="1" lang="en-US" altLang="ja-JP" sz="1100" dirty="0">
              <a:latin typeface="メイリオ" panose="020B0604030504040204" pitchFamily="50" charset="-128"/>
              <a:ea typeface="メイリオ" panose="020B0604030504040204" pitchFamily="50" charset="-128"/>
            </a:endParaRPr>
          </a:p>
          <a:p>
            <a:pPr>
              <a:lnSpc>
                <a:spcPct val="150000"/>
              </a:lnSpc>
            </a:pPr>
            <a:r>
              <a:rPr kumimoji="1" lang="ja-JP" altLang="en-US" sz="3600" dirty="0">
                <a:latin typeface="メイリオ" panose="020B0604030504040204" pitchFamily="50" charset="-128"/>
                <a:ea typeface="メイリオ" panose="020B0604030504040204" pitchFamily="50" charset="-128"/>
              </a:rPr>
              <a:t>そのため、よりリアリティある挙動制御を</a:t>
            </a:r>
            <a:endParaRPr kumimoji="1" lang="en-US" altLang="ja-JP" sz="3600" dirty="0">
              <a:latin typeface="メイリオ" panose="020B0604030504040204" pitchFamily="50" charset="-128"/>
              <a:ea typeface="メイリオ" panose="020B0604030504040204" pitchFamily="50" charset="-128"/>
            </a:endParaRPr>
          </a:p>
          <a:p>
            <a:pPr>
              <a:lnSpc>
                <a:spcPct val="150000"/>
              </a:lnSpc>
            </a:pPr>
            <a:r>
              <a:rPr kumimoji="1" lang="ja-JP" altLang="en-US" sz="3600" dirty="0">
                <a:latin typeface="メイリオ" panose="020B0604030504040204" pitchFamily="50" charset="-128"/>
                <a:ea typeface="メイリオ" panose="020B0604030504040204" pitchFamily="50" charset="-128"/>
              </a:rPr>
              <a:t>実現するために</a:t>
            </a:r>
            <a:r>
              <a:rPr kumimoji="1" lang="ja-JP" altLang="en-US" sz="3600" dirty="0">
                <a:solidFill>
                  <a:srgbClr val="FFC000"/>
                </a:solidFill>
                <a:latin typeface="メイリオ" panose="020B0604030504040204" pitchFamily="50" charset="-128"/>
                <a:ea typeface="メイリオ" panose="020B0604030504040204" pitchFamily="50" charset="-128"/>
              </a:rPr>
              <a:t>物理や数学的知識を学び続ける</a:t>
            </a:r>
            <a:r>
              <a:rPr kumimoji="1" lang="ja-JP" altLang="en-US" sz="3600" dirty="0">
                <a:latin typeface="メイリオ" panose="020B0604030504040204" pitchFamily="50" charset="-128"/>
                <a:ea typeface="メイリオ" panose="020B0604030504040204" pitchFamily="50" charset="-128"/>
              </a:rPr>
              <a:t>。</a:t>
            </a:r>
            <a:endParaRPr kumimoji="1" lang="en-US" altLang="ja-JP"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D68AED78-796D-4030-B65B-0A8389497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76" y="1902734"/>
            <a:ext cx="3340548" cy="1877103"/>
          </a:xfrm>
          <a:prstGeom prst="rect">
            <a:avLst/>
          </a:prstGeom>
        </p:spPr>
      </p:pic>
      <p:pic>
        <p:nvPicPr>
          <p:cNvPr id="15" name="図 14">
            <a:extLst>
              <a:ext uri="{FF2B5EF4-FFF2-40B4-BE49-F238E27FC236}">
                <a16:creationId xmlns:a16="http://schemas.microsoft.com/office/drawing/2014/main" id="{2792B84C-CA41-4D60-A129-6F4CEFAF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30" y="1883817"/>
            <a:ext cx="3340548" cy="1877103"/>
          </a:xfrm>
          <a:prstGeom prst="rect">
            <a:avLst/>
          </a:prstGeom>
        </p:spPr>
      </p:pic>
      <p:cxnSp>
        <p:nvCxnSpPr>
          <p:cNvPr id="22" name="直線矢印コネクタ 21">
            <a:extLst>
              <a:ext uri="{FF2B5EF4-FFF2-40B4-BE49-F238E27FC236}">
                <a16:creationId xmlns:a16="http://schemas.microsoft.com/office/drawing/2014/main" id="{9BE16F8E-CCD3-4880-B3DB-B1C255B41A87}"/>
              </a:ext>
            </a:extLst>
          </p:cNvPr>
          <p:cNvCxnSpPr>
            <a:stCxn id="11" idx="3"/>
            <a:endCxn id="15" idx="1"/>
          </p:cNvCxnSpPr>
          <p:nvPr/>
        </p:nvCxnSpPr>
        <p:spPr>
          <a:xfrm flipV="1">
            <a:off x="4123324" y="2822369"/>
            <a:ext cx="1934506" cy="1891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テキスト ボックス 22">
            <a:extLst>
              <a:ext uri="{FF2B5EF4-FFF2-40B4-BE49-F238E27FC236}">
                <a16:creationId xmlns:a16="http://schemas.microsoft.com/office/drawing/2014/main" id="{2CC8FEF3-F072-4896-90F7-0B40BBEF672D}"/>
              </a:ext>
            </a:extLst>
          </p:cNvPr>
          <p:cNvSpPr txBox="1"/>
          <p:nvPr/>
        </p:nvSpPr>
        <p:spPr>
          <a:xfrm>
            <a:off x="4741763" y="2422258"/>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受注</a:t>
            </a:r>
          </a:p>
        </p:txBody>
      </p:sp>
      <p:pic>
        <p:nvPicPr>
          <p:cNvPr id="25" name="図 24">
            <a:extLst>
              <a:ext uri="{FF2B5EF4-FFF2-40B4-BE49-F238E27FC236}">
                <a16:creationId xmlns:a16="http://schemas.microsoft.com/office/drawing/2014/main" id="{5BA01E12-3C7C-466A-982C-BAC92159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829" y="4900905"/>
            <a:ext cx="3340549" cy="1896021"/>
          </a:xfrm>
          <a:prstGeom prst="rect">
            <a:avLst/>
          </a:prstGeom>
        </p:spPr>
      </p:pic>
      <p:cxnSp>
        <p:nvCxnSpPr>
          <p:cNvPr id="26" name="直線矢印コネクタ 25">
            <a:extLst>
              <a:ext uri="{FF2B5EF4-FFF2-40B4-BE49-F238E27FC236}">
                <a16:creationId xmlns:a16="http://schemas.microsoft.com/office/drawing/2014/main" id="{6259B34B-AB87-4AD4-B276-8E2286036DCD}"/>
              </a:ext>
            </a:extLst>
          </p:cNvPr>
          <p:cNvCxnSpPr>
            <a:cxnSpLocks/>
            <a:stCxn id="15" idx="2"/>
            <a:endCxn id="25" idx="0"/>
          </p:cNvCxnSpPr>
          <p:nvPr/>
        </p:nvCxnSpPr>
        <p:spPr>
          <a:xfrm>
            <a:off x="7728104" y="3760920"/>
            <a:ext cx="0" cy="113998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7F6CE1C9-1323-4A26-92D0-8927E51136CF}"/>
              </a:ext>
            </a:extLst>
          </p:cNvPr>
          <p:cNvCxnSpPr>
            <a:cxnSpLocks/>
            <a:stCxn id="25" idx="1"/>
            <a:endCxn id="33" idx="3"/>
          </p:cNvCxnSpPr>
          <p:nvPr/>
        </p:nvCxnSpPr>
        <p:spPr>
          <a:xfrm flipH="1" flipV="1">
            <a:off x="4123325" y="5839457"/>
            <a:ext cx="1934504" cy="945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図 32">
            <a:extLst>
              <a:ext uri="{FF2B5EF4-FFF2-40B4-BE49-F238E27FC236}">
                <a16:creationId xmlns:a16="http://schemas.microsoft.com/office/drawing/2014/main" id="{372B8971-4269-48CE-BECD-211B4E6C2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776" y="4900905"/>
            <a:ext cx="3340549" cy="1877104"/>
          </a:xfrm>
          <a:prstGeom prst="rect">
            <a:avLst/>
          </a:prstGeom>
        </p:spPr>
      </p:pic>
      <p:sp>
        <p:nvSpPr>
          <p:cNvPr id="37" name="テキスト ボックス 36">
            <a:extLst>
              <a:ext uri="{FF2B5EF4-FFF2-40B4-BE49-F238E27FC236}">
                <a16:creationId xmlns:a16="http://schemas.microsoft.com/office/drawing/2014/main" id="{602841EA-0128-48F2-BCD9-4560B1BC5C9F}"/>
              </a:ext>
            </a:extLst>
          </p:cNvPr>
          <p:cNvSpPr txBox="1"/>
          <p:nvPr/>
        </p:nvSpPr>
        <p:spPr>
          <a:xfrm>
            <a:off x="7788346" y="413085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出発</a:t>
            </a:r>
          </a:p>
        </p:txBody>
      </p:sp>
      <p:sp>
        <p:nvSpPr>
          <p:cNvPr id="38" name="テキスト ボックス 37">
            <a:extLst>
              <a:ext uri="{FF2B5EF4-FFF2-40B4-BE49-F238E27FC236}">
                <a16:creationId xmlns:a16="http://schemas.microsoft.com/office/drawing/2014/main" id="{995C9D90-A256-42F4-B158-606A1091943E}"/>
              </a:ext>
            </a:extLst>
          </p:cNvPr>
          <p:cNvSpPr txBox="1"/>
          <p:nvPr/>
        </p:nvSpPr>
        <p:spPr>
          <a:xfrm>
            <a:off x="4741763" y="5448805"/>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討伐</a:t>
            </a:r>
          </a:p>
        </p:txBody>
      </p:sp>
      <p:cxnSp>
        <p:nvCxnSpPr>
          <p:cNvPr id="39" name="直線矢印コネクタ 38">
            <a:extLst>
              <a:ext uri="{FF2B5EF4-FFF2-40B4-BE49-F238E27FC236}">
                <a16:creationId xmlns:a16="http://schemas.microsoft.com/office/drawing/2014/main" id="{8E9728F3-8E8A-4E54-8E52-09488E5CE0C9}"/>
              </a:ext>
            </a:extLst>
          </p:cNvPr>
          <p:cNvCxnSpPr>
            <a:cxnSpLocks/>
            <a:stCxn id="33" idx="0"/>
            <a:endCxn id="11" idx="2"/>
          </p:cNvCxnSpPr>
          <p:nvPr/>
        </p:nvCxnSpPr>
        <p:spPr>
          <a:xfrm flipH="1" flipV="1">
            <a:off x="2453050" y="3779837"/>
            <a:ext cx="1" cy="112106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58B81A79-F0EE-43EA-8F75-5BE57D623E2D}"/>
              </a:ext>
            </a:extLst>
          </p:cNvPr>
          <p:cNvSpPr txBox="1"/>
          <p:nvPr/>
        </p:nvSpPr>
        <p:spPr>
          <a:xfrm>
            <a:off x="2453050" y="414031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帰還</a:t>
            </a:r>
          </a:p>
        </p:txBody>
      </p:sp>
      <p:pic>
        <p:nvPicPr>
          <p:cNvPr id="16" name="図 15">
            <a:extLst>
              <a:ext uri="{FF2B5EF4-FFF2-40B4-BE49-F238E27FC236}">
                <a16:creationId xmlns:a16="http://schemas.microsoft.com/office/drawing/2014/main" id="{8480602F-7F74-4103-9A02-A4DC1886D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
        <p:nvSpPr>
          <p:cNvPr id="17" name="テキスト ボックス 16">
            <a:extLst>
              <a:ext uri="{FF2B5EF4-FFF2-40B4-BE49-F238E27FC236}">
                <a16:creationId xmlns:a16="http://schemas.microsoft.com/office/drawing/2014/main" id="{5084665E-BBB1-4D13-9C48-F52DDF2045A2}"/>
              </a:ext>
            </a:extLst>
          </p:cNvPr>
          <p:cNvSpPr txBox="1"/>
          <p:nvPr/>
        </p:nvSpPr>
        <p:spPr>
          <a:xfrm>
            <a:off x="479226" y="323301"/>
            <a:ext cx="3262432" cy="707886"/>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ゲームループ</a:t>
            </a:r>
            <a:endParaRPr kumimoji="1" lang="ja-JP" altLang="en-US" sz="6000" b="1"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2D5CAFC9-9D8D-44AE-8203-0A96E33EF8A1}"/>
              </a:ext>
            </a:extLst>
          </p:cNvPr>
          <p:cNvSpPr txBox="1"/>
          <p:nvPr/>
        </p:nvSpPr>
        <p:spPr>
          <a:xfrm>
            <a:off x="3741658" y="557777"/>
            <a:ext cx="4570482" cy="369332"/>
          </a:xfrm>
          <a:prstGeom prst="rect">
            <a:avLst/>
          </a:prstGeom>
          <a:noFill/>
        </p:spPr>
        <p:txBody>
          <a:bodyPr wrap="none" rtlCol="0">
            <a:spAutoFit/>
          </a:bodyPr>
          <a:lstStyle/>
          <a:p>
            <a:r>
              <a:rPr kumimoji="1" lang="ja-JP" altLang="en-US" b="1" dirty="0">
                <a:latin typeface="メイリオ" panose="020B0604030504040204" pitchFamily="50" charset="-128"/>
                <a:ea typeface="メイリオ" panose="020B0604030504040204" pitchFamily="50" charset="-128"/>
              </a:rPr>
              <a:t>より高い難易度に挑戦！タイムを縮めよ！</a:t>
            </a:r>
          </a:p>
        </p:txBody>
      </p:sp>
    </p:spTree>
    <p:extLst>
      <p:ext uri="{BB962C8B-B14F-4D97-AF65-F5344CB8AC3E}">
        <p14:creationId xmlns:p14="http://schemas.microsoft.com/office/powerpoint/2010/main" val="1206623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8480602F-7F74-4103-9A02-A4DC1886D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
        <p:nvSpPr>
          <p:cNvPr id="17" name="テキスト ボックス 16">
            <a:extLst>
              <a:ext uri="{FF2B5EF4-FFF2-40B4-BE49-F238E27FC236}">
                <a16:creationId xmlns:a16="http://schemas.microsoft.com/office/drawing/2014/main" id="{5084665E-BBB1-4D13-9C48-F52DDF2045A2}"/>
              </a:ext>
            </a:extLst>
          </p:cNvPr>
          <p:cNvSpPr txBox="1"/>
          <p:nvPr/>
        </p:nvSpPr>
        <p:spPr>
          <a:xfrm>
            <a:off x="479226" y="323301"/>
            <a:ext cx="3262432" cy="707886"/>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ゲームループ</a:t>
            </a:r>
            <a:endParaRPr kumimoji="1" lang="ja-JP" altLang="en-US" sz="6000" b="1"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2D5CAFC9-9D8D-44AE-8203-0A96E33EF8A1}"/>
              </a:ext>
            </a:extLst>
          </p:cNvPr>
          <p:cNvSpPr txBox="1"/>
          <p:nvPr/>
        </p:nvSpPr>
        <p:spPr>
          <a:xfrm>
            <a:off x="3741658" y="557777"/>
            <a:ext cx="4570482" cy="369332"/>
          </a:xfrm>
          <a:prstGeom prst="rect">
            <a:avLst/>
          </a:prstGeom>
          <a:noFill/>
        </p:spPr>
        <p:txBody>
          <a:bodyPr wrap="none" rtlCol="0">
            <a:spAutoFit/>
          </a:bodyPr>
          <a:lstStyle/>
          <a:p>
            <a:r>
              <a:rPr kumimoji="1" lang="ja-JP" altLang="en-US" b="1" dirty="0">
                <a:latin typeface="メイリオ" panose="020B0604030504040204" pitchFamily="50" charset="-128"/>
                <a:ea typeface="メイリオ" panose="020B0604030504040204" pitchFamily="50" charset="-128"/>
              </a:rPr>
              <a:t>より高い難易度に挑戦！タイムを縮めよ！</a:t>
            </a:r>
          </a:p>
        </p:txBody>
      </p:sp>
      <p:pic>
        <p:nvPicPr>
          <p:cNvPr id="19" name="図 18">
            <a:extLst>
              <a:ext uri="{FF2B5EF4-FFF2-40B4-BE49-F238E27FC236}">
                <a16:creationId xmlns:a16="http://schemas.microsoft.com/office/drawing/2014/main" id="{0AD6B850-0BB8-4294-8269-BCA93F7A1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98" y="1940646"/>
            <a:ext cx="3665752" cy="2056025"/>
          </a:xfrm>
          <a:prstGeom prst="rect">
            <a:avLst/>
          </a:prstGeom>
        </p:spPr>
      </p:pic>
      <p:cxnSp>
        <p:nvCxnSpPr>
          <p:cNvPr id="20" name="直線矢印コネクタ 19">
            <a:extLst>
              <a:ext uri="{FF2B5EF4-FFF2-40B4-BE49-F238E27FC236}">
                <a16:creationId xmlns:a16="http://schemas.microsoft.com/office/drawing/2014/main" id="{52AD837A-0444-461A-A5A9-9F49258493B2}"/>
              </a:ext>
            </a:extLst>
          </p:cNvPr>
          <p:cNvCxnSpPr>
            <a:cxnSpLocks/>
            <a:stCxn id="19" idx="3"/>
            <a:endCxn id="36" idx="1"/>
          </p:cNvCxnSpPr>
          <p:nvPr/>
        </p:nvCxnSpPr>
        <p:spPr>
          <a:xfrm>
            <a:off x="4330350" y="2968659"/>
            <a:ext cx="2572435" cy="4507"/>
          </a:xfrm>
          <a:prstGeom prst="straightConnector1">
            <a:avLst/>
          </a:prstGeom>
          <a:ln w="38100">
            <a:solidFill>
              <a:schemeClr val="accent5"/>
            </a:solidFill>
            <a:tailEnd type="triangle"/>
          </a:ln>
        </p:spPr>
        <p:style>
          <a:lnRef idx="3">
            <a:schemeClr val="dk1"/>
          </a:lnRef>
          <a:fillRef idx="0">
            <a:schemeClr val="dk1"/>
          </a:fillRef>
          <a:effectRef idx="2">
            <a:schemeClr val="dk1"/>
          </a:effectRef>
          <a:fontRef idx="minor">
            <a:schemeClr val="tx1"/>
          </a:fontRef>
        </p:style>
      </p:cxnSp>
      <p:sp>
        <p:nvSpPr>
          <p:cNvPr id="21" name="テキスト ボックス 20">
            <a:extLst>
              <a:ext uri="{FF2B5EF4-FFF2-40B4-BE49-F238E27FC236}">
                <a16:creationId xmlns:a16="http://schemas.microsoft.com/office/drawing/2014/main" id="{7246F330-0525-49C0-9C31-D25D49844363}"/>
              </a:ext>
            </a:extLst>
          </p:cNvPr>
          <p:cNvSpPr txBox="1"/>
          <p:nvPr/>
        </p:nvSpPr>
        <p:spPr>
          <a:xfrm>
            <a:off x="5058231" y="2599326"/>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いざ出発！</a:t>
            </a:r>
          </a:p>
        </p:txBody>
      </p:sp>
      <p:sp>
        <p:nvSpPr>
          <p:cNvPr id="24" name="テキスト ボックス 23">
            <a:extLst>
              <a:ext uri="{FF2B5EF4-FFF2-40B4-BE49-F238E27FC236}">
                <a16:creationId xmlns:a16="http://schemas.microsoft.com/office/drawing/2014/main" id="{14D14023-8E78-4B47-9EF8-D08D031833EE}"/>
              </a:ext>
            </a:extLst>
          </p:cNvPr>
          <p:cNvSpPr txBox="1"/>
          <p:nvPr/>
        </p:nvSpPr>
        <p:spPr>
          <a:xfrm>
            <a:off x="7001853" y="1211057"/>
            <a:ext cx="3467616"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モンスター討伐！</a:t>
            </a:r>
          </a:p>
        </p:txBody>
      </p:sp>
      <p:sp>
        <p:nvSpPr>
          <p:cNvPr id="27" name="テキスト ボックス 26">
            <a:extLst>
              <a:ext uri="{FF2B5EF4-FFF2-40B4-BE49-F238E27FC236}">
                <a16:creationId xmlns:a16="http://schemas.microsoft.com/office/drawing/2014/main" id="{B6285594-08DB-443E-8593-6EDED1BB9DE8}"/>
              </a:ext>
            </a:extLst>
          </p:cNvPr>
          <p:cNvSpPr txBox="1"/>
          <p:nvPr/>
        </p:nvSpPr>
        <p:spPr>
          <a:xfrm>
            <a:off x="1174034" y="1251793"/>
            <a:ext cx="2646878"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クエスト受注</a:t>
            </a:r>
          </a:p>
        </p:txBody>
      </p:sp>
      <p:pic>
        <p:nvPicPr>
          <p:cNvPr id="28" name="図 27">
            <a:extLst>
              <a:ext uri="{FF2B5EF4-FFF2-40B4-BE49-F238E27FC236}">
                <a16:creationId xmlns:a16="http://schemas.microsoft.com/office/drawing/2014/main" id="{49907227-E107-4DA4-9756-A85445291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1205" y="4587684"/>
            <a:ext cx="3665752" cy="2091803"/>
          </a:xfrm>
          <a:prstGeom prst="rect">
            <a:avLst/>
          </a:prstGeom>
        </p:spPr>
      </p:pic>
      <p:cxnSp>
        <p:nvCxnSpPr>
          <p:cNvPr id="30" name="コネクタ: カギ線 29">
            <a:extLst>
              <a:ext uri="{FF2B5EF4-FFF2-40B4-BE49-F238E27FC236}">
                <a16:creationId xmlns:a16="http://schemas.microsoft.com/office/drawing/2014/main" id="{3C4DBB75-F176-4298-8D08-3BAA10919D86}"/>
              </a:ext>
            </a:extLst>
          </p:cNvPr>
          <p:cNvCxnSpPr>
            <a:cxnSpLocks/>
            <a:stCxn id="36" idx="2"/>
            <a:endCxn id="28" idx="3"/>
          </p:cNvCxnSpPr>
          <p:nvPr/>
        </p:nvCxnSpPr>
        <p:spPr>
          <a:xfrm rot="5400000">
            <a:off x="7287359" y="4185284"/>
            <a:ext cx="1627900" cy="1268704"/>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a16="http://schemas.microsoft.com/office/drawing/2014/main" id="{A8769F43-5FE8-415B-B018-4F2FC55662B5}"/>
              </a:ext>
            </a:extLst>
          </p:cNvPr>
          <p:cNvCxnSpPr>
            <a:cxnSpLocks/>
            <a:stCxn id="28" idx="1"/>
            <a:endCxn id="19" idx="2"/>
          </p:cNvCxnSpPr>
          <p:nvPr/>
        </p:nvCxnSpPr>
        <p:spPr>
          <a:xfrm rot="10800000">
            <a:off x="2497475" y="3996672"/>
            <a:ext cx="1303731" cy="1636915"/>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0CA14C71-B708-4855-8927-9DBD3F83910F}"/>
              </a:ext>
            </a:extLst>
          </p:cNvPr>
          <p:cNvSpPr txBox="1"/>
          <p:nvPr/>
        </p:nvSpPr>
        <p:spPr>
          <a:xfrm>
            <a:off x="4404206" y="3996670"/>
            <a:ext cx="2646878"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ランク更新！</a:t>
            </a:r>
          </a:p>
        </p:txBody>
      </p:sp>
      <p:sp>
        <p:nvSpPr>
          <p:cNvPr id="34" name="テキスト ボックス 33">
            <a:extLst>
              <a:ext uri="{FF2B5EF4-FFF2-40B4-BE49-F238E27FC236}">
                <a16:creationId xmlns:a16="http://schemas.microsoft.com/office/drawing/2014/main" id="{31DDF1A7-4321-4722-BCFF-02868BEDF90C}"/>
              </a:ext>
            </a:extLst>
          </p:cNvPr>
          <p:cNvSpPr txBox="1"/>
          <p:nvPr/>
        </p:nvSpPr>
        <p:spPr>
          <a:xfrm>
            <a:off x="8181407" y="5726126"/>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討伐成功！</a:t>
            </a:r>
          </a:p>
        </p:txBody>
      </p:sp>
      <p:sp>
        <p:nvSpPr>
          <p:cNvPr id="35" name="テキスト ボックス 34">
            <a:extLst>
              <a:ext uri="{FF2B5EF4-FFF2-40B4-BE49-F238E27FC236}">
                <a16:creationId xmlns:a16="http://schemas.microsoft.com/office/drawing/2014/main" id="{B0F6314C-B62D-40FD-850C-E8789A3EA5A3}"/>
              </a:ext>
            </a:extLst>
          </p:cNvPr>
          <p:cNvSpPr txBox="1"/>
          <p:nvPr/>
        </p:nvSpPr>
        <p:spPr>
          <a:xfrm>
            <a:off x="1261492" y="5726126"/>
            <a:ext cx="248016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未知の難易度に挑戦！</a:t>
            </a:r>
          </a:p>
        </p:txBody>
      </p:sp>
      <p:pic>
        <p:nvPicPr>
          <p:cNvPr id="36" name="図 35">
            <a:extLst>
              <a:ext uri="{FF2B5EF4-FFF2-40B4-BE49-F238E27FC236}">
                <a16:creationId xmlns:a16="http://schemas.microsoft.com/office/drawing/2014/main" id="{D1CC6686-2BD8-4C34-A5C5-DF62C6B2E1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2785" y="1940646"/>
            <a:ext cx="3665752" cy="2065040"/>
          </a:xfrm>
          <a:prstGeom prst="rect">
            <a:avLst/>
          </a:prstGeom>
        </p:spPr>
      </p:pic>
    </p:spTree>
    <p:extLst>
      <p:ext uri="{BB962C8B-B14F-4D97-AF65-F5344CB8AC3E}">
        <p14:creationId xmlns:p14="http://schemas.microsoft.com/office/powerpoint/2010/main" val="2777766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CC8EBE-1B80-E7A0-1844-9A4ED49EA90A}"/>
              </a:ext>
            </a:extLst>
          </p:cNvPr>
          <p:cNvSpPr txBox="1"/>
          <p:nvPr/>
        </p:nvSpPr>
        <p:spPr>
          <a:xfrm>
            <a:off x="686889" y="516528"/>
            <a:ext cx="3775393" cy="707886"/>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制作作品</a:t>
            </a:r>
            <a:r>
              <a:rPr kumimoji="1" lang="ja-JP" altLang="en-US" sz="2400" b="1" dirty="0">
                <a:latin typeface="メイリオ" panose="020B0604030504040204" pitchFamily="50" charset="-128"/>
                <a:ea typeface="メイリオ" panose="020B0604030504040204" pitchFamily="50" charset="-128"/>
              </a:rPr>
              <a:t>　駆け引き</a:t>
            </a:r>
            <a:endParaRPr kumimoji="1" lang="ja-JP" altLang="en-US" sz="4000" b="1"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7D97522-4937-E426-60DE-F6A07449A769}"/>
              </a:ext>
            </a:extLst>
          </p:cNvPr>
          <p:cNvSpPr txBox="1"/>
          <p:nvPr/>
        </p:nvSpPr>
        <p:spPr>
          <a:xfrm>
            <a:off x="686889" y="1404803"/>
            <a:ext cx="890500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モンスターの動きを見て回避を行うか攻撃をするか</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モンスターは七種類の攻撃を仕掛けてくる。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モンスターの動きに合わせて隙の少ない攻撃や自身の立ち位置を見極め、</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回避する方向を判断し単調な戦闘にならないように駆け引きを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楽しめるようにしている。</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屋外, 砂浜, 山, 男 が含まれている画像&#10;&#10;自動的に生成された説明">
            <a:extLst>
              <a:ext uri="{FF2B5EF4-FFF2-40B4-BE49-F238E27FC236}">
                <a16:creationId xmlns:a16="http://schemas.microsoft.com/office/drawing/2014/main" id="{79454BF9-D1C9-25F3-25CA-3894633ED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009546"/>
            <a:ext cx="4510785" cy="2523334"/>
          </a:xfrm>
          <a:prstGeom prst="rect">
            <a:avLst/>
          </a:prstGeom>
        </p:spPr>
      </p:pic>
      <p:sp>
        <p:nvSpPr>
          <p:cNvPr id="6" name="テキスト ボックス 5">
            <a:extLst>
              <a:ext uri="{FF2B5EF4-FFF2-40B4-BE49-F238E27FC236}">
                <a16:creationId xmlns:a16="http://schemas.microsoft.com/office/drawing/2014/main" id="{A0DD4C3C-A52C-CB98-9781-951B5FD3A827}"/>
              </a:ext>
            </a:extLst>
          </p:cNvPr>
          <p:cNvSpPr txBox="1"/>
          <p:nvPr/>
        </p:nvSpPr>
        <p:spPr>
          <a:xfrm>
            <a:off x="5699054" y="3562905"/>
            <a:ext cx="214834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噛みつき攻撃</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ja-JP" altLang="en-US" dirty="0">
              <a:latin typeface="メイリオ" panose="020B0604030504040204" pitchFamily="50" charset="-128"/>
              <a:ea typeface="メイリオ" panose="020B0604030504040204" pitchFamily="50" charset="-128"/>
            </a:endParaRPr>
          </a:p>
        </p:txBody>
      </p:sp>
      <p:pic>
        <p:nvPicPr>
          <p:cNvPr id="13" name="図 12" descr="フロント, グループ, 男, ノートパソコン が含まれている画像&#10;&#10;自動的に生成された説明">
            <a:extLst>
              <a:ext uri="{FF2B5EF4-FFF2-40B4-BE49-F238E27FC236}">
                <a16:creationId xmlns:a16="http://schemas.microsoft.com/office/drawing/2014/main" id="{63A4695A-1819-FF8E-0BEB-F00CA8BC8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009" y="4009546"/>
            <a:ext cx="4484207" cy="2523334"/>
          </a:xfrm>
          <a:prstGeom prst="rect">
            <a:avLst/>
          </a:prstGeom>
        </p:spPr>
      </p:pic>
      <p:sp>
        <p:nvSpPr>
          <p:cNvPr id="14" name="テキスト ボックス 13">
            <a:extLst>
              <a:ext uri="{FF2B5EF4-FFF2-40B4-BE49-F238E27FC236}">
                <a16:creationId xmlns:a16="http://schemas.microsoft.com/office/drawing/2014/main" id="{310D85F3-40F9-BB9F-16B9-BD5C8EB4B562}"/>
              </a:ext>
            </a:extLst>
          </p:cNvPr>
          <p:cNvSpPr txBox="1"/>
          <p:nvPr/>
        </p:nvSpPr>
        <p:spPr>
          <a:xfrm>
            <a:off x="686889" y="3562905"/>
            <a:ext cx="110799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突進攻撃</a:t>
            </a:r>
          </a:p>
        </p:txBody>
      </p:sp>
      <p:pic>
        <p:nvPicPr>
          <p:cNvPr id="8" name="図 7">
            <a:extLst>
              <a:ext uri="{FF2B5EF4-FFF2-40B4-BE49-F238E27FC236}">
                <a16:creationId xmlns:a16="http://schemas.microsoft.com/office/drawing/2014/main" id="{F56F456D-B3BC-489A-8491-BDA8D1BDC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1766999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FCEE-EE42-7370-649F-25C78A137FD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0628E6D-FB88-8218-C3B0-69E0943B5B55}"/>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402FB94-A8AC-D578-4A61-994102E81914}"/>
              </a:ext>
            </a:extLst>
          </p:cNvPr>
          <p:cNvSpPr txBox="1"/>
          <p:nvPr/>
        </p:nvSpPr>
        <p:spPr>
          <a:xfrm>
            <a:off x="686889" y="1404803"/>
            <a:ext cx="916148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モーションキャンセルの実装</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基本的に回復や攻撃は大きな隙が生じるのため、被弾によるストレスを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少なくするため途中でモーションを中断できるようになっている。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ただ攻撃を行った際にある程度の隙が生じるようになっておりモンスターの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行動を見極めて攻撃を行う駆け引きを楽しめるようにした。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砂浜, 男, 乗る, 水 が含まれている画像&#10;&#10;自動的に生成された説明">
            <a:extLst>
              <a:ext uri="{FF2B5EF4-FFF2-40B4-BE49-F238E27FC236}">
                <a16:creationId xmlns:a16="http://schemas.microsoft.com/office/drawing/2014/main" id="{62630692-03B6-7B26-B018-3A54829BA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286249"/>
            <a:ext cx="4424669" cy="2490471"/>
          </a:xfrm>
          <a:prstGeom prst="rect">
            <a:avLst/>
          </a:prstGeom>
        </p:spPr>
      </p:pic>
      <p:sp>
        <p:nvSpPr>
          <p:cNvPr id="8" name="テキスト ボックス 7">
            <a:extLst>
              <a:ext uri="{FF2B5EF4-FFF2-40B4-BE49-F238E27FC236}">
                <a16:creationId xmlns:a16="http://schemas.microsoft.com/office/drawing/2014/main" id="{005D89CC-40B2-9C9E-D2A7-22A2195912E1}"/>
              </a:ext>
            </a:extLst>
          </p:cNvPr>
          <p:cNvSpPr txBox="1"/>
          <p:nvPr/>
        </p:nvSpPr>
        <p:spPr>
          <a:xfrm>
            <a:off x="686889" y="3916917"/>
            <a:ext cx="203132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回復を行っている</a:t>
            </a:r>
          </a:p>
        </p:txBody>
      </p:sp>
      <p:pic>
        <p:nvPicPr>
          <p:cNvPr id="10" name="図 9" descr="屋外, 乗る, 水, 砂浜 が含まれている画像&#10;&#10;自動的に生成された説明">
            <a:extLst>
              <a:ext uri="{FF2B5EF4-FFF2-40B4-BE49-F238E27FC236}">
                <a16:creationId xmlns:a16="http://schemas.microsoft.com/office/drawing/2014/main" id="{E47F878C-28C9-CDE9-312D-2E60EECEF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255" y="4286249"/>
            <a:ext cx="4424669" cy="2490471"/>
          </a:xfrm>
          <a:prstGeom prst="rect">
            <a:avLst/>
          </a:prstGeom>
        </p:spPr>
      </p:pic>
      <p:sp>
        <p:nvSpPr>
          <p:cNvPr id="11" name="テキスト ボックス 10">
            <a:extLst>
              <a:ext uri="{FF2B5EF4-FFF2-40B4-BE49-F238E27FC236}">
                <a16:creationId xmlns:a16="http://schemas.microsoft.com/office/drawing/2014/main" id="{2CC8BC30-1326-509D-187C-6F2EE88C69B2}"/>
              </a:ext>
            </a:extLst>
          </p:cNvPr>
          <p:cNvSpPr txBox="1"/>
          <p:nvPr/>
        </p:nvSpPr>
        <p:spPr>
          <a:xfrm>
            <a:off x="5580255" y="3916917"/>
            <a:ext cx="1800493"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回復を中断した</a:t>
            </a:r>
          </a:p>
        </p:txBody>
      </p:sp>
      <p:pic>
        <p:nvPicPr>
          <p:cNvPr id="9" name="図 8">
            <a:extLst>
              <a:ext uri="{FF2B5EF4-FFF2-40B4-BE49-F238E27FC236}">
                <a16:creationId xmlns:a16="http://schemas.microsoft.com/office/drawing/2014/main" id="{6E24D35B-6C7B-4F6A-AB79-601331C30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1163254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701147"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オブジェクトの状態制御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24" y="4630145"/>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975224" y="4107322"/>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EDB092D7-4711-4680-80CB-5930CF9D80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839351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内部クラス</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4313"/>
            <a:ext cx="9767354" cy="1815882"/>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tx2"/>
                </a:solidFill>
                <a:latin typeface="メイリオ" panose="020B0604030504040204" pitchFamily="50" charset="-128"/>
                <a:ea typeface="メイリオ" panose="020B0604030504040204" pitchFamily="50" charset="-128"/>
              </a:rPr>
              <a:t>メリット</a:t>
            </a:r>
            <a:r>
              <a:rPr kumimoji="1" lang="ja-JP" altLang="en-US" sz="2400" dirty="0">
                <a:solidFill>
                  <a:schemeClr val="bg2">
                    <a:lumMod val="75000"/>
                  </a:schemeClr>
                </a:solidFill>
                <a:latin typeface="メイリオ" panose="020B0604030504040204" pitchFamily="50" charset="-128"/>
                <a:ea typeface="メイリオ" panose="020B0604030504040204" pitchFamily="50" charset="-128"/>
              </a:rPr>
              <a:t>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フィールドにある変数や関数を各状態クラスのみに呼び出すことができ、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その他のクラスに必要のない変数や関数を呼び出すことを防ぐことが出来た。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そのため状態制御関係のバグの発生率を抑えることが出来た。</a:t>
            </a:r>
            <a:endParaRPr kumimoji="1" lang="en-US" altLang="ja-JP" sz="2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05132DA-F772-429F-93F9-C1037973CEC9}"/>
              </a:ext>
            </a:extLst>
          </p:cNvPr>
          <p:cNvSpPr txBox="1"/>
          <p:nvPr/>
        </p:nvSpPr>
        <p:spPr>
          <a:xfrm>
            <a:off x="686889" y="4875682"/>
            <a:ext cx="9161482" cy="769441"/>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7C80"/>
                </a:solidFill>
                <a:latin typeface="メイリオ" panose="020B0604030504040204" pitchFamily="50" charset="-128"/>
                <a:ea typeface="メイリオ" panose="020B0604030504040204" pitchFamily="50" charset="-128"/>
              </a:rPr>
              <a:t>デメリット</a:t>
            </a:r>
            <a:endParaRPr kumimoji="1" lang="en-US" altLang="ja-JP" sz="2400" dirty="0">
              <a:solidFill>
                <a:srgbClr val="FF7C8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コードの肥大化がおこり、可読性の低下と制作効率を損なうことになった。</a:t>
            </a:r>
          </a:p>
        </p:txBody>
      </p:sp>
      <p:pic>
        <p:nvPicPr>
          <p:cNvPr id="6" name="グラフィックス 5" descr="ドキュメント 単色塗りつぶし">
            <a:extLst>
              <a:ext uri="{FF2B5EF4-FFF2-40B4-BE49-F238E27FC236}">
                <a16:creationId xmlns:a16="http://schemas.microsoft.com/office/drawing/2014/main" id="{5CA5F457-A75C-4DCC-AD2B-3F2964247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122" y="5630246"/>
            <a:ext cx="1584012" cy="1584012"/>
          </a:xfrm>
          <a:prstGeom prst="rect">
            <a:avLst/>
          </a:prstGeom>
        </p:spPr>
      </p:pic>
      <p:sp>
        <p:nvSpPr>
          <p:cNvPr id="7" name="正方形/長方形 6">
            <a:extLst>
              <a:ext uri="{FF2B5EF4-FFF2-40B4-BE49-F238E27FC236}">
                <a16:creationId xmlns:a16="http://schemas.microsoft.com/office/drawing/2014/main" id="{4DD7657D-A7AF-4076-B5A6-F0A1A1E81745}"/>
              </a:ext>
            </a:extLst>
          </p:cNvPr>
          <p:cNvSpPr/>
          <p:nvPr/>
        </p:nvSpPr>
        <p:spPr>
          <a:xfrm>
            <a:off x="1489435" y="6422252"/>
            <a:ext cx="5835687" cy="395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Player</a:t>
            </a:r>
            <a:endParaRPr kumimoji="1" lang="ja-JP" altLang="en-US" dirty="0"/>
          </a:p>
        </p:txBody>
      </p:sp>
      <p:sp>
        <p:nvSpPr>
          <p:cNvPr id="8" name="正方形/長方形 7">
            <a:extLst>
              <a:ext uri="{FF2B5EF4-FFF2-40B4-BE49-F238E27FC236}">
                <a16:creationId xmlns:a16="http://schemas.microsoft.com/office/drawing/2014/main" id="{5B7F7DA4-A305-492E-9BB5-0B90B74CAB81}"/>
              </a:ext>
            </a:extLst>
          </p:cNvPr>
          <p:cNvSpPr/>
          <p:nvPr/>
        </p:nvSpPr>
        <p:spPr>
          <a:xfrm>
            <a:off x="1489435" y="6838202"/>
            <a:ext cx="980388" cy="308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Idle</a:t>
            </a:r>
          </a:p>
        </p:txBody>
      </p:sp>
      <p:sp>
        <p:nvSpPr>
          <p:cNvPr id="14" name="正方形/長方形 13">
            <a:extLst>
              <a:ext uri="{FF2B5EF4-FFF2-40B4-BE49-F238E27FC236}">
                <a16:creationId xmlns:a16="http://schemas.microsoft.com/office/drawing/2014/main" id="{EF24D6C3-BA41-4149-9849-AE70BB04F818}"/>
              </a:ext>
            </a:extLst>
          </p:cNvPr>
          <p:cNvSpPr/>
          <p:nvPr/>
        </p:nvSpPr>
        <p:spPr>
          <a:xfrm>
            <a:off x="2479250" y="6836878"/>
            <a:ext cx="980388" cy="30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Run</a:t>
            </a:r>
          </a:p>
        </p:txBody>
      </p:sp>
      <p:sp>
        <p:nvSpPr>
          <p:cNvPr id="15" name="正方形/長方形 14">
            <a:extLst>
              <a:ext uri="{FF2B5EF4-FFF2-40B4-BE49-F238E27FC236}">
                <a16:creationId xmlns:a16="http://schemas.microsoft.com/office/drawing/2014/main" id="{A63BA6F0-4E73-4110-A0FA-80E9571862D3}"/>
              </a:ext>
            </a:extLst>
          </p:cNvPr>
          <p:cNvSpPr/>
          <p:nvPr/>
        </p:nvSpPr>
        <p:spPr>
          <a:xfrm>
            <a:off x="3469066" y="6836878"/>
            <a:ext cx="980388" cy="3086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Attack</a:t>
            </a:r>
          </a:p>
        </p:txBody>
      </p:sp>
      <p:sp>
        <p:nvSpPr>
          <p:cNvPr id="16" name="正方形/長方形 15">
            <a:extLst>
              <a:ext uri="{FF2B5EF4-FFF2-40B4-BE49-F238E27FC236}">
                <a16:creationId xmlns:a16="http://schemas.microsoft.com/office/drawing/2014/main" id="{6370DF64-DB02-490A-BB2C-CECE313DB4CC}"/>
              </a:ext>
            </a:extLst>
          </p:cNvPr>
          <p:cNvSpPr/>
          <p:nvPr/>
        </p:nvSpPr>
        <p:spPr>
          <a:xfrm>
            <a:off x="4458886" y="6833540"/>
            <a:ext cx="980388" cy="3086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Avoid</a:t>
            </a:r>
          </a:p>
        </p:txBody>
      </p:sp>
      <p:sp>
        <p:nvSpPr>
          <p:cNvPr id="17" name="正方形/長方形 16">
            <a:extLst>
              <a:ext uri="{FF2B5EF4-FFF2-40B4-BE49-F238E27FC236}">
                <a16:creationId xmlns:a16="http://schemas.microsoft.com/office/drawing/2014/main" id="{39901D05-AC24-4450-8E82-8F68A89382F4}"/>
              </a:ext>
            </a:extLst>
          </p:cNvPr>
          <p:cNvSpPr/>
          <p:nvPr/>
        </p:nvSpPr>
        <p:spPr>
          <a:xfrm>
            <a:off x="5448700" y="6833540"/>
            <a:ext cx="1876421" cy="30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t>…</a:t>
            </a:r>
            <a:r>
              <a:rPr kumimoji="1" lang="en-US" altLang="ja-JP" dirty="0" err="1"/>
              <a:t>etc</a:t>
            </a:r>
            <a:endParaRPr kumimoji="1" lang="en-US" altLang="ja-JP" dirty="0"/>
          </a:p>
        </p:txBody>
      </p:sp>
      <p:sp>
        <p:nvSpPr>
          <p:cNvPr id="9" name="テキスト ボックス 8">
            <a:extLst>
              <a:ext uri="{FF2B5EF4-FFF2-40B4-BE49-F238E27FC236}">
                <a16:creationId xmlns:a16="http://schemas.microsoft.com/office/drawing/2014/main" id="{E39A9196-B7B4-48AF-A041-2114EE726E49}"/>
              </a:ext>
            </a:extLst>
          </p:cNvPr>
          <p:cNvSpPr txBox="1"/>
          <p:nvPr/>
        </p:nvSpPr>
        <p:spPr>
          <a:xfrm rot="20439416">
            <a:off x="1518876" y="5920327"/>
            <a:ext cx="1124026" cy="369332"/>
          </a:xfrm>
          <a:prstGeom prst="rect">
            <a:avLst/>
          </a:prstGeom>
          <a:noFill/>
        </p:spPr>
        <p:txBody>
          <a:bodyPr wrap="none" rtlCol="0">
            <a:spAutoFit/>
          </a:bodyPr>
          <a:lstStyle/>
          <a:p>
            <a:r>
              <a:rPr kumimoji="1" lang="ja-JP" altLang="en-US" dirty="0"/>
              <a:t>ｷﾞｭｳｷﾞｭｳ</a:t>
            </a:r>
          </a:p>
        </p:txBody>
      </p:sp>
      <p:sp>
        <p:nvSpPr>
          <p:cNvPr id="19" name="テキスト ボックス 18">
            <a:extLst>
              <a:ext uri="{FF2B5EF4-FFF2-40B4-BE49-F238E27FC236}">
                <a16:creationId xmlns:a16="http://schemas.microsoft.com/office/drawing/2014/main" id="{9BFB43F0-18B6-4CA0-909C-776F2E70DDE2}"/>
              </a:ext>
            </a:extLst>
          </p:cNvPr>
          <p:cNvSpPr txBox="1"/>
          <p:nvPr/>
        </p:nvSpPr>
        <p:spPr>
          <a:xfrm rot="548320">
            <a:off x="6128742" y="5929689"/>
            <a:ext cx="764953" cy="369332"/>
          </a:xfrm>
          <a:prstGeom prst="rect">
            <a:avLst/>
          </a:prstGeom>
          <a:noFill/>
        </p:spPr>
        <p:txBody>
          <a:bodyPr wrap="none" rtlCol="0">
            <a:spAutoFit/>
          </a:bodyPr>
          <a:lstStyle/>
          <a:p>
            <a:r>
              <a:rPr kumimoji="1" lang="ja-JP" altLang="en-US" dirty="0"/>
              <a:t>ｷﾂｷﾂ</a:t>
            </a:r>
          </a:p>
        </p:txBody>
      </p:sp>
      <p:sp>
        <p:nvSpPr>
          <p:cNvPr id="10" name="テキスト ボックス 9">
            <a:extLst>
              <a:ext uri="{FF2B5EF4-FFF2-40B4-BE49-F238E27FC236}">
                <a16:creationId xmlns:a16="http://schemas.microsoft.com/office/drawing/2014/main" id="{44292BF1-1709-48A4-8039-E09FA50E18C9}"/>
              </a:ext>
            </a:extLst>
          </p:cNvPr>
          <p:cNvSpPr txBox="1"/>
          <p:nvPr/>
        </p:nvSpPr>
        <p:spPr>
          <a:xfrm>
            <a:off x="1029954" y="3751873"/>
            <a:ext cx="2064091" cy="584775"/>
          </a:xfrm>
          <a:prstGeom prst="rect">
            <a:avLst/>
          </a:prstGeom>
          <a:noFill/>
        </p:spPr>
        <p:txBody>
          <a:bodyPr wrap="none" rtlCol="0">
            <a:spAutoFit/>
          </a:bodyPr>
          <a:lstStyle/>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public class</a:t>
            </a:r>
            <a:r>
              <a:rPr kumimoji="1" lang="en-US" altLang="ja-JP" sz="1600" dirty="0">
                <a:latin typeface="メイリオ" panose="020B0604030504040204" pitchFamily="50" charset="-128"/>
                <a:ea typeface="メイリオ" panose="020B0604030504040204" pitchFamily="50" charset="-128"/>
              </a:rPr>
              <a:t> </a:t>
            </a:r>
            <a:r>
              <a:rPr kumimoji="1" lang="en-US" altLang="ja-JP" sz="1600" dirty="0">
                <a:solidFill>
                  <a:schemeClr val="accent1"/>
                </a:solidFill>
                <a:latin typeface="メイリオ" panose="020B0604030504040204" pitchFamily="50" charset="-128"/>
                <a:ea typeface="メイリオ" panose="020B0604030504040204" pitchFamily="50" charset="-128"/>
              </a:rPr>
              <a:t>Player</a:t>
            </a:r>
          </a:p>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private int</a:t>
            </a:r>
            <a:r>
              <a:rPr kumimoji="1" lang="en-US" altLang="ja-JP" sz="1600" dirty="0">
                <a:latin typeface="メイリオ" panose="020B0604030504040204" pitchFamily="50" charset="-128"/>
                <a:ea typeface="メイリオ" panose="020B0604030504040204" pitchFamily="50" charset="-128"/>
              </a:rPr>
              <a:t> Attack;</a:t>
            </a:r>
          </a:p>
        </p:txBody>
      </p:sp>
      <p:sp>
        <p:nvSpPr>
          <p:cNvPr id="24" name="テキスト ボックス 23">
            <a:extLst>
              <a:ext uri="{FF2B5EF4-FFF2-40B4-BE49-F238E27FC236}">
                <a16:creationId xmlns:a16="http://schemas.microsoft.com/office/drawing/2014/main" id="{0FF8508D-6446-4870-BE3D-976C6F56A41F}"/>
              </a:ext>
            </a:extLst>
          </p:cNvPr>
          <p:cNvSpPr txBox="1"/>
          <p:nvPr/>
        </p:nvSpPr>
        <p:spPr>
          <a:xfrm>
            <a:off x="4064658" y="3160367"/>
            <a:ext cx="2051459" cy="738664"/>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
            </a:r>
            <a:r>
              <a:rPr kumimoji="1" lang="en-US" altLang="ja-JP" sz="1400" dirty="0">
                <a:solidFill>
                  <a:schemeClr val="accent1"/>
                </a:solidFill>
                <a:latin typeface="メイリオ" panose="020B0604030504040204" pitchFamily="50" charset="-128"/>
                <a:ea typeface="メイリオ" panose="020B0604030504040204" pitchFamily="50" charset="-128"/>
              </a:rPr>
              <a:t>Player</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Attack</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25" name="テキスト ボックス 24">
            <a:extLst>
              <a:ext uri="{FF2B5EF4-FFF2-40B4-BE49-F238E27FC236}">
                <a16:creationId xmlns:a16="http://schemas.microsoft.com/office/drawing/2014/main" id="{141E638F-4B6B-4FA1-A673-4C1967E3E87F}"/>
              </a:ext>
            </a:extLst>
          </p:cNvPr>
          <p:cNvSpPr txBox="1"/>
          <p:nvPr/>
        </p:nvSpPr>
        <p:spPr>
          <a:xfrm>
            <a:off x="4064658" y="4101202"/>
            <a:ext cx="2051459" cy="523220"/>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 </a:t>
            </a:r>
            <a:r>
              <a:rPr kumimoji="1" lang="en-US" altLang="ja-JP" sz="1400" dirty="0">
                <a:solidFill>
                  <a:schemeClr val="accent1"/>
                </a:solidFill>
                <a:latin typeface="メイリオ" panose="020B0604030504040204" pitchFamily="50" charset="-128"/>
                <a:ea typeface="メイリオ" panose="020B0604030504040204" pitchFamily="50" charset="-128"/>
              </a:rPr>
              <a:t>Scene</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11" name="正方形/長方形 10">
            <a:extLst>
              <a:ext uri="{FF2B5EF4-FFF2-40B4-BE49-F238E27FC236}">
                <a16:creationId xmlns:a16="http://schemas.microsoft.com/office/drawing/2014/main" id="{8350A886-11E3-4A5C-A018-887043AF570D}"/>
              </a:ext>
            </a:extLst>
          </p:cNvPr>
          <p:cNvSpPr/>
          <p:nvPr/>
        </p:nvSpPr>
        <p:spPr>
          <a:xfrm>
            <a:off x="1029954" y="3649752"/>
            <a:ext cx="1977197" cy="7694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D98D2BCC-3FC4-466B-AF95-9D4FA3D83AD1}"/>
              </a:ext>
            </a:extLst>
          </p:cNvPr>
          <p:cNvSpPr/>
          <p:nvPr/>
        </p:nvSpPr>
        <p:spPr>
          <a:xfrm>
            <a:off x="4064658" y="4038166"/>
            <a:ext cx="2064091" cy="61135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E425C31-F686-45EE-A5DF-3E8B1101A951}"/>
              </a:ext>
            </a:extLst>
          </p:cNvPr>
          <p:cNvSpPr/>
          <p:nvPr/>
        </p:nvSpPr>
        <p:spPr>
          <a:xfrm>
            <a:off x="4064657" y="3176925"/>
            <a:ext cx="2064091" cy="68116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E604DD2A-0928-43BC-8CD4-7D9912EBE3FB}"/>
              </a:ext>
            </a:extLst>
          </p:cNvPr>
          <p:cNvCxnSpPr>
            <a:cxnSpLocks/>
            <a:stCxn id="11" idx="3"/>
            <a:endCxn id="28" idx="1"/>
          </p:cNvCxnSpPr>
          <p:nvPr/>
        </p:nvCxnSpPr>
        <p:spPr>
          <a:xfrm flipV="1">
            <a:off x="3007151" y="3517508"/>
            <a:ext cx="1057506" cy="51696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コネクタ: カギ線 21">
            <a:extLst>
              <a:ext uri="{FF2B5EF4-FFF2-40B4-BE49-F238E27FC236}">
                <a16:creationId xmlns:a16="http://schemas.microsoft.com/office/drawing/2014/main" id="{AF5D7877-69CB-2F1A-78CF-F9AE41FA2FDC}"/>
              </a:ext>
            </a:extLst>
          </p:cNvPr>
          <p:cNvCxnSpPr>
            <a:cxnSpLocks/>
            <a:stCxn id="11" idx="3"/>
            <a:endCxn id="27" idx="1"/>
          </p:cNvCxnSpPr>
          <p:nvPr/>
        </p:nvCxnSpPr>
        <p:spPr>
          <a:xfrm>
            <a:off x="3007151" y="4034473"/>
            <a:ext cx="1057507" cy="309369"/>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9" name="乗算記号 28">
            <a:extLst>
              <a:ext uri="{FF2B5EF4-FFF2-40B4-BE49-F238E27FC236}">
                <a16:creationId xmlns:a16="http://schemas.microsoft.com/office/drawing/2014/main" id="{5D5B35FE-7A9E-6CF0-2355-4D26C802C48F}"/>
              </a:ext>
            </a:extLst>
          </p:cNvPr>
          <p:cNvSpPr/>
          <p:nvPr/>
        </p:nvSpPr>
        <p:spPr>
          <a:xfrm>
            <a:off x="3547848" y="4129048"/>
            <a:ext cx="429916" cy="447706"/>
          </a:xfrm>
          <a:prstGeom prst="mathMultiply">
            <a:avLst>
              <a:gd name="adj1" fmla="val 441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F71FC9D-A116-42CA-948A-94974F5621DF}"/>
              </a:ext>
            </a:extLst>
          </p:cNvPr>
          <p:cNvSpPr txBox="1"/>
          <p:nvPr/>
        </p:nvSpPr>
        <p:spPr>
          <a:xfrm>
            <a:off x="6254261" y="4159176"/>
            <a:ext cx="249299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誤って呼び出せない！</a:t>
            </a:r>
          </a:p>
        </p:txBody>
      </p:sp>
      <p:pic>
        <p:nvPicPr>
          <p:cNvPr id="26" name="図 25">
            <a:extLst>
              <a:ext uri="{FF2B5EF4-FFF2-40B4-BE49-F238E27FC236}">
                <a16:creationId xmlns:a16="http://schemas.microsoft.com/office/drawing/2014/main" id="{20552EF0-D8E9-4597-B680-4252E0E2DD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3860108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622914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a:solidFill>
                  <a:schemeClr val="tx2"/>
                </a:solidFill>
                <a:latin typeface="メイリオ" panose="020B0604030504040204" pitchFamily="50" charset="-128"/>
                <a:ea typeface="メイリオ" panose="020B0604030504040204" pitchFamily="50" charset="-128"/>
              </a:rPr>
              <a:t>partial class</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686889" y="1231823"/>
            <a:ext cx="8392041"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コードの肥大化を抑える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を使うことで各状態クラスを別々の</a:t>
            </a:r>
            <a:r>
              <a:rPr kumimoji="1" lang="en-US" altLang="ja-JP" sz="2000" dirty="0">
                <a:latin typeface="メイリオ" panose="020B0604030504040204" pitchFamily="50" charset="-128"/>
                <a:ea typeface="メイリオ" panose="020B0604030504040204" pitchFamily="50" charset="-128"/>
              </a:rPr>
              <a:t>cs</a:t>
            </a:r>
            <a:r>
              <a:rPr kumimoji="1" lang="ja-JP" altLang="en-US" sz="2000" dirty="0">
                <a:latin typeface="メイリオ" panose="020B0604030504040204" pitchFamily="50" charset="-128"/>
                <a:ea typeface="メイリオ" panose="020B0604030504040204" pitchFamily="50" charset="-128"/>
              </a:rPr>
              <a:t>ファイルに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分けることに成功した。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そのため、前述で説明した内部クラスにした</a:t>
            </a:r>
            <a:r>
              <a:rPr kumimoji="1" lang="ja-JP" altLang="en-US" sz="2000" dirty="0">
                <a:solidFill>
                  <a:srgbClr val="FF7C80"/>
                </a:solidFill>
                <a:latin typeface="メイリオ" panose="020B0604030504040204" pitchFamily="50" charset="-128"/>
                <a:ea typeface="メイリオ" panose="020B0604030504040204" pitchFamily="50" charset="-128"/>
              </a:rPr>
              <a:t>デメリット</a:t>
            </a:r>
            <a:r>
              <a:rPr kumimoji="1" lang="ja-JP" altLang="en-US" sz="2000" dirty="0">
                <a:latin typeface="メイリオ" panose="020B0604030504040204" pitchFamily="50" charset="-128"/>
                <a:ea typeface="メイリオ" panose="020B0604030504040204" pitchFamily="50" charset="-128"/>
              </a:rPr>
              <a:t>を解消できた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可読性の向上や制作の効率にもつながった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テキスト&#10;&#10;自動的に生成された説明">
            <a:extLst>
              <a:ext uri="{FF2B5EF4-FFF2-40B4-BE49-F238E27FC236}">
                <a16:creationId xmlns:a16="http://schemas.microsoft.com/office/drawing/2014/main" id="{1C04C9F5-136F-7653-0A6A-F0599BDC7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342" y="3562553"/>
            <a:ext cx="4498476" cy="2576463"/>
          </a:xfrm>
          <a:prstGeom prst="rect">
            <a:avLst/>
          </a:prstGeom>
        </p:spPr>
      </p:pic>
      <p:pic>
        <p:nvPicPr>
          <p:cNvPr id="7" name="図 6" descr="テキスト&#10;&#10;自動的に生成された説明">
            <a:extLst>
              <a:ext uri="{FF2B5EF4-FFF2-40B4-BE49-F238E27FC236}">
                <a16:creationId xmlns:a16="http://schemas.microsoft.com/office/drawing/2014/main" id="{984D0159-2D7E-670A-CB7C-0F2FB690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89" y="3562552"/>
            <a:ext cx="4498476" cy="2576463"/>
          </a:xfrm>
          <a:prstGeom prst="rect">
            <a:avLst/>
          </a:prstGeom>
        </p:spPr>
      </p:pic>
      <p:sp>
        <p:nvSpPr>
          <p:cNvPr id="8" name="テキスト ボックス 7">
            <a:extLst>
              <a:ext uri="{FF2B5EF4-FFF2-40B4-BE49-F238E27FC236}">
                <a16:creationId xmlns:a16="http://schemas.microsoft.com/office/drawing/2014/main" id="{8DB6E326-6667-7E65-BFCB-42EB117698C8}"/>
              </a:ext>
            </a:extLst>
          </p:cNvPr>
          <p:cNvSpPr txBox="1"/>
          <p:nvPr/>
        </p:nvSpPr>
        <p:spPr>
          <a:xfrm>
            <a:off x="5427342" y="3185811"/>
            <a:ext cx="150913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StateIdle.cs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F1F379-84AC-B3D8-FEC1-D1D462CAD066}"/>
              </a:ext>
            </a:extLst>
          </p:cNvPr>
          <p:cNvSpPr txBox="1"/>
          <p:nvPr/>
        </p:nvSpPr>
        <p:spPr>
          <a:xfrm>
            <a:off x="686889" y="3185811"/>
            <a:ext cx="115057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Player.cs</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930529F-9E5D-9909-F62E-546AA8A86CE4}"/>
              </a:ext>
            </a:extLst>
          </p:cNvPr>
          <p:cNvSpPr txBox="1"/>
          <p:nvPr/>
        </p:nvSpPr>
        <p:spPr>
          <a:xfrm>
            <a:off x="1404394" y="6566162"/>
            <a:ext cx="7561942"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Player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pic>
        <p:nvPicPr>
          <p:cNvPr id="11" name="図 10">
            <a:extLst>
              <a:ext uri="{FF2B5EF4-FFF2-40B4-BE49-F238E27FC236}">
                <a16:creationId xmlns:a16="http://schemas.microsoft.com/office/drawing/2014/main" id="{CC889469-97A4-43EC-8847-3442D08C33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489" y="0"/>
            <a:ext cx="1736324" cy="707886"/>
          </a:xfrm>
          <a:prstGeom prst="rect">
            <a:avLst/>
          </a:prstGeom>
        </p:spPr>
      </p:pic>
    </p:spTree>
    <p:extLst>
      <p:ext uri="{BB962C8B-B14F-4D97-AF65-F5344CB8AC3E}">
        <p14:creationId xmlns:p14="http://schemas.microsoft.com/office/powerpoint/2010/main" val="27635577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TM04033921[[fn=ダマスク]]</Template>
  <TotalTime>2580</TotalTime>
  <Words>1424</Words>
  <Application>Microsoft Office PowerPoint</Application>
  <PresentationFormat>ユーザー設定</PresentationFormat>
  <Paragraphs>216</Paragraphs>
  <Slides>20</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20</vt:i4>
      </vt:variant>
    </vt:vector>
  </HeadingPairs>
  <TitlesOfParts>
    <vt:vector size="25" baseType="lpstr">
      <vt:lpstr>メイリオ</vt:lpstr>
      <vt:lpstr>Arial</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125</cp:revision>
  <dcterms:created xsi:type="dcterms:W3CDTF">2023-10-16T06:27:47Z</dcterms:created>
  <dcterms:modified xsi:type="dcterms:W3CDTF">2024-05-21T01:12:47Z</dcterms:modified>
</cp:coreProperties>
</file>